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852" r:id="rId1"/>
  </p:sldMasterIdLst>
  <p:notesMasterIdLst>
    <p:notesMasterId r:id="rId29"/>
  </p:notesMasterIdLst>
  <p:handoutMasterIdLst>
    <p:handoutMasterId r:id="rId30"/>
  </p:handoutMasterIdLst>
  <p:sldIdLst>
    <p:sldId id="358" r:id="rId2"/>
    <p:sldId id="432" r:id="rId3"/>
    <p:sldId id="302" r:id="rId4"/>
    <p:sldId id="429" r:id="rId5"/>
    <p:sldId id="433" r:id="rId6"/>
    <p:sldId id="420" r:id="rId7"/>
    <p:sldId id="395" r:id="rId8"/>
    <p:sldId id="394" r:id="rId9"/>
    <p:sldId id="396" r:id="rId10"/>
    <p:sldId id="404" r:id="rId11"/>
    <p:sldId id="397" r:id="rId12"/>
    <p:sldId id="421" r:id="rId13"/>
    <p:sldId id="431" r:id="rId14"/>
    <p:sldId id="366" r:id="rId15"/>
    <p:sldId id="422" r:id="rId16"/>
    <p:sldId id="423" r:id="rId17"/>
    <p:sldId id="424" r:id="rId18"/>
    <p:sldId id="425" r:id="rId19"/>
    <p:sldId id="408" r:id="rId20"/>
    <p:sldId id="419" r:id="rId21"/>
    <p:sldId id="426" r:id="rId22"/>
    <p:sldId id="427" r:id="rId23"/>
    <p:sldId id="407" r:id="rId24"/>
    <p:sldId id="416" r:id="rId25"/>
    <p:sldId id="436" r:id="rId26"/>
    <p:sldId id="435" r:id="rId27"/>
    <p:sldId id="417" r:id="rId28"/>
  </p:sldIdLst>
  <p:sldSz cx="9144000" cy="6858000" type="screen4x3"/>
  <p:notesSz cx="6858000" cy="8961438"/>
  <p:embeddedFontLst>
    <p:embeddedFont>
      <p:font typeface="Calibri" pitchFamily="34" charset="0"/>
      <p:regular r:id="rId31"/>
      <p:bold r:id="rId32"/>
      <p:italic r:id="rId33"/>
      <p:boldItalic r:id="rId34"/>
    </p:embeddedFont>
    <p:embeddedFont>
      <p:font typeface="a_MonumentoTitul" charset="-52"/>
      <p:bold r:id="rId35"/>
    </p:embeddedFont>
    <p:embeddedFont>
      <p:font typeface="Wingdings 2" pitchFamily="18" charset="2"/>
      <p:regular r:id="rId36"/>
    </p:embeddedFont>
    <p:embeddedFont>
      <p:font typeface="Candara" pitchFamily="34" charset="0"/>
      <p:regular r:id="rId37"/>
      <p:bold r:id="rId38"/>
      <p:italic r:id="rId39"/>
      <p:boldItalic r:id="rId40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3938"/>
    <a:srgbClr val="CC3300"/>
    <a:srgbClr val="006666"/>
    <a:srgbClr val="026260"/>
    <a:srgbClr val="025250"/>
    <a:srgbClr val="036563"/>
    <a:srgbClr val="FF4343"/>
    <a:srgbClr val="0066CC"/>
    <a:srgbClr val="FF0D0D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86" autoAdjust="0"/>
    <p:restoredTop sz="94583" autoAdjust="0"/>
  </p:normalViewPr>
  <p:slideViewPr>
    <p:cSldViewPr>
      <p:cViewPr>
        <p:scale>
          <a:sx n="76" d="100"/>
          <a:sy n="76" d="100"/>
        </p:scale>
        <p:origin x="-1734" y="-342"/>
      </p:cViewPr>
      <p:guideLst>
        <p:guide orient="horz" pos="2160"/>
        <p:guide pos="2880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4"/>
    </p:cViewPr>
  </p:sorterViewPr>
  <p:notesViewPr>
    <p:cSldViewPr>
      <p:cViewPr varScale="1">
        <p:scale>
          <a:sx n="57" d="100"/>
          <a:sy n="57" d="100"/>
        </p:scale>
        <p:origin x="-1764" y="-78"/>
      </p:cViewPr>
      <p:guideLst>
        <p:guide orient="horz" pos="2822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560" tIns="44280" rIns="88560" bIns="44280" numCol="1" anchor="t" anchorCtr="0" compatLnSpc="1">
            <a:prstTxWarp prst="textNoShape">
              <a:avLst/>
            </a:prstTxWarp>
          </a:bodyPr>
          <a:lstStyle>
            <a:lvl1pPr defTabSz="885825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560" tIns="44280" rIns="88560" bIns="44280" numCol="1" anchor="t" anchorCtr="0" compatLnSpc="1">
            <a:prstTxWarp prst="textNoShape">
              <a:avLst/>
            </a:prstTxWarp>
          </a:bodyPr>
          <a:lstStyle>
            <a:lvl1pPr algn="r" defTabSz="885825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13763"/>
            <a:ext cx="29718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560" tIns="44280" rIns="88560" bIns="44280" numCol="1" anchor="b" anchorCtr="0" compatLnSpc="1">
            <a:prstTxWarp prst="textNoShape">
              <a:avLst/>
            </a:prstTxWarp>
          </a:bodyPr>
          <a:lstStyle>
            <a:lvl1pPr defTabSz="885825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513763"/>
            <a:ext cx="29718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560" tIns="44280" rIns="88560" bIns="44280" numCol="1" anchor="b" anchorCtr="0" compatLnSpc="1">
            <a:prstTxWarp prst="textNoShape">
              <a:avLst/>
            </a:prstTxWarp>
          </a:bodyPr>
          <a:lstStyle>
            <a:lvl1pPr algn="r" defTabSz="885825" eaLnBrk="1" hangingPunct="1">
              <a:defRPr sz="1200"/>
            </a:lvl1pPr>
          </a:lstStyle>
          <a:p>
            <a:pPr>
              <a:defRPr/>
            </a:pPr>
            <a:fld id="{63CF8F7B-CC10-44E1-82F1-8B81FC98AEC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692121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6563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560" tIns="44280" rIns="88560" bIns="44280" numCol="1" anchor="t" anchorCtr="0" compatLnSpc="1">
            <a:prstTxWarp prst="textNoShape">
              <a:avLst/>
            </a:prstTxWarp>
          </a:bodyPr>
          <a:lstStyle>
            <a:lvl1pPr defTabSz="885825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8738" y="0"/>
            <a:ext cx="2976562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560" tIns="44280" rIns="88560" bIns="44280" numCol="1" anchor="t" anchorCtr="0" compatLnSpc="1">
            <a:prstTxWarp prst="textNoShape">
              <a:avLst/>
            </a:prstTxWarp>
          </a:bodyPr>
          <a:lstStyle>
            <a:lvl1pPr algn="r" defTabSz="885825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3163" y="660400"/>
            <a:ext cx="4498975" cy="33734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2175" y="4254500"/>
            <a:ext cx="5060950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560" tIns="44280" rIns="88560" bIns="442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07413"/>
            <a:ext cx="2976563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560" tIns="44280" rIns="88560" bIns="44280" numCol="1" anchor="b" anchorCtr="0" compatLnSpc="1">
            <a:prstTxWarp prst="textNoShape">
              <a:avLst/>
            </a:prstTxWarp>
          </a:bodyPr>
          <a:lstStyle>
            <a:lvl1pPr defTabSz="885825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8738" y="8507413"/>
            <a:ext cx="2976562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560" tIns="44280" rIns="88560" bIns="44280" numCol="1" anchor="b" anchorCtr="0" compatLnSpc="1">
            <a:prstTxWarp prst="textNoShape">
              <a:avLst/>
            </a:prstTxWarp>
          </a:bodyPr>
          <a:lstStyle>
            <a:lvl1pPr algn="r" defTabSz="885825" eaLnBrk="1" hangingPunct="1">
              <a:defRPr sz="1200"/>
            </a:lvl1pPr>
          </a:lstStyle>
          <a:p>
            <a:pPr>
              <a:defRPr/>
            </a:pPr>
            <a:fld id="{DD4C0AC6-885A-4BB4-B67B-C0DD1789928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160796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C79284-083B-4F80-BE9A-8A7A8DB9A688}" type="slidenum">
              <a:rPr lang="en-US" altLang="ru-RU" smtClean="0"/>
              <a:pPr/>
              <a:t>3</a:t>
            </a:fld>
            <a:endParaRPr lang="en-US" altLang="ru-RU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55E18F-1461-4E6B-8BB2-72FBB944B32E}" type="slidenum">
              <a:rPr lang="en-US" altLang="ru-RU" smtClean="0"/>
              <a:pPr/>
              <a:t>21</a:t>
            </a:fld>
            <a:endParaRPr lang="en-US" altLang="ru-RU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0313" y="682625"/>
            <a:ext cx="4456112" cy="3341688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4238" y="4252913"/>
            <a:ext cx="5076825" cy="4025900"/>
          </a:xfrm>
          <a:noFill/>
          <a:ln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E3945A-F2ED-482B-A24D-F0FFB0204302}" type="slidenum">
              <a:rPr lang="en-US" altLang="ru-RU" smtClean="0"/>
              <a:pPr/>
              <a:t>22</a:t>
            </a:fld>
            <a:endParaRPr lang="en-US" altLang="ru-RU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0313" y="682625"/>
            <a:ext cx="4456112" cy="3341688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4238" y="4252913"/>
            <a:ext cx="5076825" cy="4025900"/>
          </a:xfrm>
          <a:noFill/>
          <a:ln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885878-3DC0-49A6-B925-0AA166CD2F49}" type="slidenum">
              <a:rPr lang="en-US" altLang="ru-RU" smtClean="0"/>
              <a:pPr/>
              <a:t>23</a:t>
            </a:fld>
            <a:endParaRPr lang="en-US" altLang="ru-RU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885FEF-2EED-4DAA-B072-C655AD66DBBC}" type="slidenum">
              <a:rPr lang="en-US" altLang="ru-RU" smtClean="0"/>
              <a:pPr/>
              <a:t>10</a:t>
            </a:fld>
            <a:endParaRPr lang="en-US" altLang="ru-RU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5090F1-EF9D-470E-8BEF-C4A131AC502D}" type="slidenum">
              <a:rPr lang="en-US" altLang="ru-RU" smtClean="0"/>
              <a:pPr/>
              <a:t>13</a:t>
            </a:fld>
            <a:endParaRPr lang="en-US" altLang="ru-RU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DFEAFE-D4CA-4320-8938-362189AE08B2}" type="slidenum">
              <a:rPr lang="en-US" altLang="ru-RU" smtClean="0"/>
              <a:pPr/>
              <a:t>14</a:t>
            </a:fld>
            <a:endParaRPr lang="en-US" altLang="ru-RU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0313" y="682625"/>
            <a:ext cx="4456112" cy="3341688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4238" y="4252913"/>
            <a:ext cx="5076825" cy="4025900"/>
          </a:xfrm>
          <a:noFill/>
          <a:ln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679ACB-1AED-428F-A2EC-DB1C76601ECF}" type="slidenum">
              <a:rPr lang="en-US" altLang="ru-RU" smtClean="0"/>
              <a:pPr/>
              <a:t>15</a:t>
            </a:fld>
            <a:endParaRPr lang="en-US" altLang="ru-RU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4D8F8B-FEF7-42D5-845A-4E3B4742370A}" type="slidenum">
              <a:rPr lang="en-US" altLang="ru-RU" smtClean="0"/>
              <a:pPr/>
              <a:t>16</a:t>
            </a:fld>
            <a:endParaRPr lang="en-US" altLang="ru-RU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F0A27C-21D8-4768-AE30-7B437785A37A}" type="slidenum">
              <a:rPr lang="en-US" altLang="ru-RU" smtClean="0"/>
              <a:pPr/>
              <a:t>17</a:t>
            </a:fld>
            <a:endParaRPr lang="en-US" altLang="ru-RU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2AA53F-CDB9-4004-8845-0C6539CBA53F}" type="slidenum">
              <a:rPr lang="en-US" altLang="ru-RU" smtClean="0"/>
              <a:pPr/>
              <a:t>18</a:t>
            </a:fld>
            <a:endParaRPr lang="en-US" altLang="ru-RU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3C17A1-E832-4DAD-B078-0CEC8BB6A786}" type="slidenum">
              <a:rPr lang="en-US" altLang="ru-RU" smtClean="0"/>
              <a:pPr/>
              <a:t>20</a:t>
            </a:fld>
            <a:endParaRPr lang="en-US" altLang="ru-RU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0313" y="682625"/>
            <a:ext cx="4456112" cy="3341688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4238" y="4252913"/>
            <a:ext cx="5076825" cy="4025900"/>
          </a:xfrm>
          <a:noFill/>
          <a:ln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7EF7B-E7C9-4A1A-86CC-591DA63E593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2AD5E-A599-425F-B9A7-70F7FF5214E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146B4-9FD1-47AE-BB2B-721C8AC5613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377C4-9927-42AC-8F9C-693F7B867BB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147483647 h 640"/>
              <a:gd name="T6" fmla="*/ 2147483647 w 2706"/>
              <a:gd name="T7" fmla="*/ 2147483647 h 640"/>
              <a:gd name="T8" fmla="*/ 2147483647 w 2706"/>
              <a:gd name="T9" fmla="*/ 2147483647 h 640"/>
              <a:gd name="T10" fmla="*/ 2147483647 w 2706"/>
              <a:gd name="T11" fmla="*/ 2147483647 h 640"/>
              <a:gd name="T12" fmla="*/ 2147483647 w 2706"/>
              <a:gd name="T13" fmla="*/ 2147483647 h 640"/>
              <a:gd name="T14" fmla="*/ 2147483647 w 2706"/>
              <a:gd name="T15" fmla="*/ 2147483647 h 640"/>
              <a:gd name="T16" fmla="*/ 2147483647 w 2706"/>
              <a:gd name="T17" fmla="*/ 2147483647 h 640"/>
              <a:gd name="T18" fmla="*/ 2147483647 w 2706"/>
              <a:gd name="T19" fmla="*/ 2147483647 h 640"/>
              <a:gd name="T20" fmla="*/ 2147483647 w 2706"/>
              <a:gd name="T21" fmla="*/ 2147483647 h 640"/>
              <a:gd name="T22" fmla="*/ 2147483647 w 2706"/>
              <a:gd name="T23" fmla="*/ 2147483647 h 640"/>
              <a:gd name="T24" fmla="*/ 2147483647 w 2706"/>
              <a:gd name="T25" fmla="*/ 2147483647 h 640"/>
              <a:gd name="T26" fmla="*/ 2147483647 w 2706"/>
              <a:gd name="T27" fmla="*/ 2147483647 h 640"/>
              <a:gd name="T28" fmla="*/ 2147483647 w 2706"/>
              <a:gd name="T29" fmla="*/ 2147483647 h 640"/>
              <a:gd name="T30" fmla="*/ 2147483647 w 2706"/>
              <a:gd name="T31" fmla="*/ 2147483647 h 640"/>
              <a:gd name="T32" fmla="*/ 2147483647 w 2706"/>
              <a:gd name="T33" fmla="*/ 2147483647 h 640"/>
              <a:gd name="T34" fmla="*/ 2147483647 w 2706"/>
              <a:gd name="T35" fmla="*/ 2147483647 h 640"/>
              <a:gd name="T36" fmla="*/ 0 w 2706"/>
              <a:gd name="T37" fmla="*/ 2147483647 h 640"/>
              <a:gd name="T38" fmla="*/ 0 w 2706"/>
              <a:gd name="T39" fmla="*/ 2147483647 h 640"/>
              <a:gd name="T40" fmla="*/ 2147483647 w 2706"/>
              <a:gd name="T41" fmla="*/ 2147483647 h 640"/>
              <a:gd name="T42" fmla="*/ 2147483647 w 2706"/>
              <a:gd name="T43" fmla="*/ 2147483647 h 640"/>
              <a:gd name="T44" fmla="*/ 2147483647 w 2706"/>
              <a:gd name="T45" fmla="*/ 2147483647 h 640"/>
              <a:gd name="T46" fmla="*/ 2147483647 w 2706"/>
              <a:gd name="T47" fmla="*/ 2147483647 h 640"/>
              <a:gd name="T48" fmla="*/ 2147483647 w 2706"/>
              <a:gd name="T49" fmla="*/ 2147483647 h 640"/>
              <a:gd name="T50" fmla="*/ 2147483647 w 2706"/>
              <a:gd name="T51" fmla="*/ 2147483647 h 640"/>
              <a:gd name="T52" fmla="*/ 2147483647 w 2706"/>
              <a:gd name="T53" fmla="*/ 2147483647 h 640"/>
              <a:gd name="T54" fmla="*/ 2147483647 w 2706"/>
              <a:gd name="T55" fmla="*/ 2147483647 h 640"/>
              <a:gd name="T56" fmla="*/ 2147483647 w 2706"/>
              <a:gd name="T57" fmla="*/ 2147483647 h 640"/>
              <a:gd name="T58" fmla="*/ 2147483647 w 2706"/>
              <a:gd name="T59" fmla="*/ 2147483647 h 640"/>
              <a:gd name="T60" fmla="*/ 2147483647 w 2706"/>
              <a:gd name="T61" fmla="*/ 2147483647 h 640"/>
              <a:gd name="T62" fmla="*/ 2147483647 w 2706"/>
              <a:gd name="T63" fmla="*/ 2147483647 h 640"/>
              <a:gd name="T64" fmla="*/ 2147483647 w 2706"/>
              <a:gd name="T65" fmla="*/ 2147483647 h 640"/>
              <a:gd name="T66" fmla="*/ 2147483647 w 2706"/>
              <a:gd name="T67" fmla="*/ 2147483647 h 640"/>
              <a:gd name="T68" fmla="*/ 2147483647 w 2706"/>
              <a:gd name="T69" fmla="*/ 2147483647 h 640"/>
              <a:gd name="T70" fmla="*/ 2147483647 w 2706"/>
              <a:gd name="T71" fmla="*/ 2147483647 h 640"/>
              <a:gd name="T72" fmla="*/ 2147483647 w 2706"/>
              <a:gd name="T73" fmla="*/ 2147483647 h 640"/>
              <a:gd name="T74" fmla="*/ 2147483647 w 2706"/>
              <a:gd name="T75" fmla="*/ 2147483647 h 640"/>
              <a:gd name="T76" fmla="*/ 2147483647 w 2706"/>
              <a:gd name="T77" fmla="*/ 2147483647 h 640"/>
              <a:gd name="T78" fmla="*/ 2147483647 w 2706"/>
              <a:gd name="T79" fmla="*/ 2147483647 h 640"/>
              <a:gd name="T80" fmla="*/ 2147483647 w 2706"/>
              <a:gd name="T81" fmla="*/ 2147483647 h 640"/>
              <a:gd name="T82" fmla="*/ 2147483647 w 2706"/>
              <a:gd name="T83" fmla="*/ 2147483647 h 640"/>
              <a:gd name="T84" fmla="*/ 2147483647 w 2706"/>
              <a:gd name="T85" fmla="*/ 2147483647 h 640"/>
              <a:gd name="T86" fmla="*/ 2147483647 w 2706"/>
              <a:gd name="T87" fmla="*/ 2147483647 h 640"/>
              <a:gd name="T88" fmla="*/ 2147483647 w 2706"/>
              <a:gd name="T89" fmla="*/ 2147483647 h 640"/>
              <a:gd name="T90" fmla="*/ 2147483647 w 2706"/>
              <a:gd name="T91" fmla="*/ 2147483647 h 640"/>
              <a:gd name="T92" fmla="*/ 2147483647 w 2706"/>
              <a:gd name="T93" fmla="*/ 2147483647 h 640"/>
              <a:gd name="T94" fmla="*/ 2147483647 w 2706"/>
              <a:gd name="T95" fmla="*/ 2147483647 h 640"/>
              <a:gd name="T96" fmla="*/ 2147483647 w 2706"/>
              <a:gd name="T97" fmla="*/ 2147483647 h 640"/>
              <a:gd name="T98" fmla="*/ 2147483647 w 2706"/>
              <a:gd name="T99" fmla="*/ 2147483647 h 640"/>
              <a:gd name="T100" fmla="*/ 2147483647 w 2706"/>
              <a:gd name="T101" fmla="*/ 2147483647 h 640"/>
              <a:gd name="T102" fmla="*/ 2147483647 w 2706"/>
              <a:gd name="T103" fmla="*/ 2147483647 h 640"/>
              <a:gd name="T104" fmla="*/ 2147483647 w 2706"/>
              <a:gd name="T105" fmla="*/ 2147483647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2147483647 w 5216"/>
              <a:gd name="T1" fmla="*/ 2147483647 h 762"/>
              <a:gd name="T2" fmla="*/ 2147483647 w 5216"/>
              <a:gd name="T3" fmla="*/ 2147483647 h 762"/>
              <a:gd name="T4" fmla="*/ 2147483647 w 5216"/>
              <a:gd name="T5" fmla="*/ 2147483647 h 762"/>
              <a:gd name="T6" fmla="*/ 2147483647 w 5216"/>
              <a:gd name="T7" fmla="*/ 2147483647 h 762"/>
              <a:gd name="T8" fmla="*/ 2147483647 w 5216"/>
              <a:gd name="T9" fmla="*/ 2147483647 h 762"/>
              <a:gd name="T10" fmla="*/ 2147483647 w 5216"/>
              <a:gd name="T11" fmla="*/ 2147483647 h 762"/>
              <a:gd name="T12" fmla="*/ 2147483647 w 5216"/>
              <a:gd name="T13" fmla="*/ 2147483647 h 762"/>
              <a:gd name="T14" fmla="*/ 2147483647 w 5216"/>
              <a:gd name="T15" fmla="*/ 2147483647 h 762"/>
              <a:gd name="T16" fmla="*/ 2147483647 w 5216"/>
              <a:gd name="T17" fmla="*/ 2147483647 h 762"/>
              <a:gd name="T18" fmla="*/ 2147483647 w 5216"/>
              <a:gd name="T19" fmla="*/ 2147483647 h 762"/>
              <a:gd name="T20" fmla="*/ 2147483647 w 5216"/>
              <a:gd name="T21" fmla="*/ 2147483647 h 762"/>
              <a:gd name="T22" fmla="*/ 2147483647 w 5216"/>
              <a:gd name="T23" fmla="*/ 2147483647 h 762"/>
              <a:gd name="T24" fmla="*/ 2147483647 w 5216"/>
              <a:gd name="T25" fmla="*/ 2147483647 h 762"/>
              <a:gd name="T26" fmla="*/ 2147483647 w 5216"/>
              <a:gd name="T27" fmla="*/ 0 h 762"/>
              <a:gd name="T28" fmla="*/ 2147483647 w 5216"/>
              <a:gd name="T29" fmla="*/ 2147483647 h 762"/>
              <a:gd name="T30" fmla="*/ 2147483647 w 5216"/>
              <a:gd name="T31" fmla="*/ 2147483647 h 762"/>
              <a:gd name="T32" fmla="*/ 0 w 5216"/>
              <a:gd name="T33" fmla="*/ 2147483647 h 762"/>
              <a:gd name="T34" fmla="*/ 2147483647 w 5216"/>
              <a:gd name="T35" fmla="*/ 2147483647 h 762"/>
              <a:gd name="T36" fmla="*/ 2147483647 w 5216"/>
              <a:gd name="T37" fmla="*/ 2147483647 h 762"/>
              <a:gd name="T38" fmla="*/ 2147483647 w 5216"/>
              <a:gd name="T39" fmla="*/ 2147483647 h 762"/>
              <a:gd name="T40" fmla="*/ 2147483647 w 5216"/>
              <a:gd name="T41" fmla="*/ 2147483647 h 762"/>
              <a:gd name="T42" fmla="*/ 2147483647 w 5216"/>
              <a:gd name="T43" fmla="*/ 2147483647 h 762"/>
              <a:gd name="T44" fmla="*/ 2147483647 w 5216"/>
              <a:gd name="T45" fmla="*/ 2147483647 h 762"/>
              <a:gd name="T46" fmla="*/ 2147483647 w 5216"/>
              <a:gd name="T47" fmla="*/ 2147483647 h 762"/>
              <a:gd name="T48" fmla="*/ 2147483647 w 5216"/>
              <a:gd name="T49" fmla="*/ 2147483647 h 762"/>
              <a:gd name="T50" fmla="*/ 2147483647 w 5216"/>
              <a:gd name="T51" fmla="*/ 2147483647 h 762"/>
              <a:gd name="T52" fmla="*/ 2147483647 w 5216"/>
              <a:gd name="T53" fmla="*/ 2147483647 h 762"/>
              <a:gd name="T54" fmla="*/ 2147483647 w 5216"/>
              <a:gd name="T55" fmla="*/ 2147483647 h 762"/>
              <a:gd name="T56" fmla="*/ 2147483647 w 5216"/>
              <a:gd name="T57" fmla="*/ 2147483647 h 762"/>
              <a:gd name="T58" fmla="*/ 2147483647 w 5216"/>
              <a:gd name="T59" fmla="*/ 2147483647 h 762"/>
              <a:gd name="T60" fmla="*/ 2147483647 w 5216"/>
              <a:gd name="T61" fmla="*/ 2147483647 h 762"/>
              <a:gd name="T62" fmla="*/ 2147483647 w 5216"/>
              <a:gd name="T63" fmla="*/ 2147483647 h 762"/>
              <a:gd name="T64" fmla="*/ 2147483647 w 5216"/>
              <a:gd name="T65" fmla="*/ 2147483647 h 762"/>
              <a:gd name="T66" fmla="*/ 2147483647 w 5216"/>
              <a:gd name="T67" fmla="*/ 2147483647 h 762"/>
              <a:gd name="T68" fmla="*/ 2147483647 w 5216"/>
              <a:gd name="T69" fmla="*/ 2147483647 h 762"/>
              <a:gd name="T70" fmla="*/ 2147483647 w 5216"/>
              <a:gd name="T71" fmla="*/ 2147483647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2147483647 h 694"/>
              <a:gd name="T2" fmla="*/ 0 w 5144"/>
              <a:gd name="T3" fmla="*/ 2147483647 h 694"/>
              <a:gd name="T4" fmla="*/ 2147483647 w 5144"/>
              <a:gd name="T5" fmla="*/ 2147483647 h 694"/>
              <a:gd name="T6" fmla="*/ 2147483647 w 5144"/>
              <a:gd name="T7" fmla="*/ 2147483647 h 694"/>
              <a:gd name="T8" fmla="*/ 2147483647 w 5144"/>
              <a:gd name="T9" fmla="*/ 2147483647 h 694"/>
              <a:gd name="T10" fmla="*/ 2147483647 w 5144"/>
              <a:gd name="T11" fmla="*/ 2147483647 h 694"/>
              <a:gd name="T12" fmla="*/ 2147483647 w 5144"/>
              <a:gd name="T13" fmla="*/ 2147483647 h 694"/>
              <a:gd name="T14" fmla="*/ 2147483647 w 5144"/>
              <a:gd name="T15" fmla="*/ 2147483647 h 694"/>
              <a:gd name="T16" fmla="*/ 2147483647 w 5144"/>
              <a:gd name="T17" fmla="*/ 2147483647 h 694"/>
              <a:gd name="T18" fmla="*/ 2147483647 w 5144"/>
              <a:gd name="T19" fmla="*/ 2147483647 h 694"/>
              <a:gd name="T20" fmla="*/ 2147483647 w 5144"/>
              <a:gd name="T21" fmla="*/ 2147483647 h 694"/>
              <a:gd name="T22" fmla="*/ 2147483647 w 5144"/>
              <a:gd name="T23" fmla="*/ 2147483647 h 694"/>
              <a:gd name="T24" fmla="*/ 2147483647 w 5144"/>
              <a:gd name="T25" fmla="*/ 0 h 694"/>
              <a:gd name="T26" fmla="*/ 2147483647 w 5144"/>
              <a:gd name="T27" fmla="*/ 2147483647 h 694"/>
              <a:gd name="T28" fmla="*/ 2147483647 w 5144"/>
              <a:gd name="T29" fmla="*/ 2147483647 h 694"/>
              <a:gd name="T30" fmla="*/ 2147483647 w 5144"/>
              <a:gd name="T31" fmla="*/ 2147483647 h 694"/>
              <a:gd name="T32" fmla="*/ 2147483647 w 5144"/>
              <a:gd name="T33" fmla="*/ 2147483647 h 694"/>
              <a:gd name="T34" fmla="*/ 2147483647 w 5144"/>
              <a:gd name="T35" fmla="*/ 2147483647 h 694"/>
              <a:gd name="T36" fmla="*/ 2147483647 w 5144"/>
              <a:gd name="T37" fmla="*/ 2147483647 h 694"/>
              <a:gd name="T38" fmla="*/ 2147483647 w 5144"/>
              <a:gd name="T39" fmla="*/ 2147483647 h 694"/>
              <a:gd name="T40" fmla="*/ 2147483647 w 5144"/>
              <a:gd name="T41" fmla="*/ 2147483647 h 694"/>
              <a:gd name="T42" fmla="*/ 2147483647 w 5144"/>
              <a:gd name="T43" fmla="*/ 2147483647 h 694"/>
              <a:gd name="T44" fmla="*/ 2147483647 w 5144"/>
              <a:gd name="T45" fmla="*/ 2147483647 h 694"/>
              <a:gd name="T46" fmla="*/ 2147483647 w 5144"/>
              <a:gd name="T47" fmla="*/ 2147483647 h 694"/>
              <a:gd name="T48" fmla="*/ 2147483647 w 5144"/>
              <a:gd name="T49" fmla="*/ 2147483647 h 694"/>
              <a:gd name="T50" fmla="*/ 2147483647 w 5144"/>
              <a:gd name="T51" fmla="*/ 2147483647 h 694"/>
              <a:gd name="T52" fmla="*/ 2147483647 w 5144"/>
              <a:gd name="T53" fmla="*/ 2147483647 h 694"/>
              <a:gd name="T54" fmla="*/ 2147483647 w 5144"/>
              <a:gd name="T55" fmla="*/ 2147483647 h 694"/>
              <a:gd name="T56" fmla="*/ 2147483647 w 5144"/>
              <a:gd name="T57" fmla="*/ 2147483647 h 694"/>
              <a:gd name="T58" fmla="*/ 2147483647 w 5144"/>
              <a:gd name="T59" fmla="*/ 2147483647 h 694"/>
              <a:gd name="T60" fmla="*/ 2147483647 w 5144"/>
              <a:gd name="T61" fmla="*/ 2147483647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2147483647 h 584"/>
              <a:gd name="T2" fmla="*/ 0 w 3112"/>
              <a:gd name="T3" fmla="*/ 2147483647 h 584"/>
              <a:gd name="T4" fmla="*/ 2147483647 w 3112"/>
              <a:gd name="T5" fmla="*/ 2147483647 h 584"/>
              <a:gd name="T6" fmla="*/ 2147483647 w 3112"/>
              <a:gd name="T7" fmla="*/ 2147483647 h 584"/>
              <a:gd name="T8" fmla="*/ 2147483647 w 3112"/>
              <a:gd name="T9" fmla="*/ 2147483647 h 584"/>
              <a:gd name="T10" fmla="*/ 2147483647 w 3112"/>
              <a:gd name="T11" fmla="*/ 2147483647 h 584"/>
              <a:gd name="T12" fmla="*/ 2147483647 w 3112"/>
              <a:gd name="T13" fmla="*/ 2147483647 h 584"/>
              <a:gd name="T14" fmla="*/ 2147483647 w 3112"/>
              <a:gd name="T15" fmla="*/ 2147483647 h 584"/>
              <a:gd name="T16" fmla="*/ 2147483647 w 3112"/>
              <a:gd name="T17" fmla="*/ 2147483647 h 584"/>
              <a:gd name="T18" fmla="*/ 2147483647 w 3112"/>
              <a:gd name="T19" fmla="*/ 2147483647 h 584"/>
              <a:gd name="T20" fmla="*/ 2147483647 w 3112"/>
              <a:gd name="T21" fmla="*/ 2147483647 h 584"/>
              <a:gd name="T22" fmla="*/ 2147483647 w 3112"/>
              <a:gd name="T23" fmla="*/ 2147483647 h 584"/>
              <a:gd name="T24" fmla="*/ 2147483647 w 3112"/>
              <a:gd name="T25" fmla="*/ 2147483647 h 584"/>
              <a:gd name="T26" fmla="*/ 2147483647 w 3112"/>
              <a:gd name="T27" fmla="*/ 2147483647 h 584"/>
              <a:gd name="T28" fmla="*/ 2147483647 w 3112"/>
              <a:gd name="T29" fmla="*/ 2147483647 h 584"/>
              <a:gd name="T30" fmla="*/ 2147483647 w 3112"/>
              <a:gd name="T31" fmla="*/ 2147483647 h 584"/>
              <a:gd name="T32" fmla="*/ 2147483647 w 3112"/>
              <a:gd name="T33" fmla="*/ 2147483647 h 584"/>
              <a:gd name="T34" fmla="*/ 2147483647 w 3112"/>
              <a:gd name="T35" fmla="*/ 2147483647 h 584"/>
              <a:gd name="T36" fmla="*/ 2147483647 w 3112"/>
              <a:gd name="T37" fmla="*/ 2147483647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2147483647 w 8196"/>
              <a:gd name="T1" fmla="*/ 2147483647 h 1192"/>
              <a:gd name="T2" fmla="*/ 2147483647 w 8196"/>
              <a:gd name="T3" fmla="*/ 2147483647 h 1192"/>
              <a:gd name="T4" fmla="*/ 2147483647 w 8196"/>
              <a:gd name="T5" fmla="*/ 2147483647 h 1192"/>
              <a:gd name="T6" fmla="*/ 2147483647 w 8196"/>
              <a:gd name="T7" fmla="*/ 2147483647 h 1192"/>
              <a:gd name="T8" fmla="*/ 2147483647 w 8196"/>
              <a:gd name="T9" fmla="*/ 2147483647 h 1192"/>
              <a:gd name="T10" fmla="*/ 2147483647 w 8196"/>
              <a:gd name="T11" fmla="*/ 2147483647 h 1192"/>
              <a:gd name="T12" fmla="*/ 2147483647 w 8196"/>
              <a:gd name="T13" fmla="*/ 2147483647 h 1192"/>
              <a:gd name="T14" fmla="*/ 2147483647 w 8196"/>
              <a:gd name="T15" fmla="*/ 2147483647 h 1192"/>
              <a:gd name="T16" fmla="*/ 2147483647 w 8196"/>
              <a:gd name="T17" fmla="*/ 2147483647 h 1192"/>
              <a:gd name="T18" fmla="*/ 2147483647 w 8196"/>
              <a:gd name="T19" fmla="*/ 2147483647 h 1192"/>
              <a:gd name="T20" fmla="*/ 2147483647 w 8196"/>
              <a:gd name="T21" fmla="*/ 2147483647 h 1192"/>
              <a:gd name="T22" fmla="*/ 2147483647 w 8196"/>
              <a:gd name="T23" fmla="*/ 2147483647 h 1192"/>
              <a:gd name="T24" fmla="*/ 2147483647 w 8196"/>
              <a:gd name="T25" fmla="*/ 2147483647 h 1192"/>
              <a:gd name="T26" fmla="*/ 2147483647 w 8196"/>
              <a:gd name="T27" fmla="*/ 2147483647 h 1192"/>
              <a:gd name="T28" fmla="*/ 2147483647 w 8196"/>
              <a:gd name="T29" fmla="*/ 2147483647 h 1192"/>
              <a:gd name="T30" fmla="*/ 2147483647 w 8196"/>
              <a:gd name="T31" fmla="*/ 2147483647 h 1192"/>
              <a:gd name="T32" fmla="*/ 2147483647 w 8196"/>
              <a:gd name="T33" fmla="*/ 2147483647 h 1192"/>
              <a:gd name="T34" fmla="*/ 2147483647 w 8196"/>
              <a:gd name="T35" fmla="*/ 2147483647 h 1192"/>
              <a:gd name="T36" fmla="*/ 2147483647 w 8196"/>
              <a:gd name="T37" fmla="*/ 2147483647 h 1192"/>
              <a:gd name="T38" fmla="*/ 2147483647 w 8196"/>
              <a:gd name="T39" fmla="*/ 2147483647 h 1192"/>
              <a:gd name="T40" fmla="*/ 2147483647 w 8196"/>
              <a:gd name="T41" fmla="*/ 2147483647 h 1192"/>
              <a:gd name="T42" fmla="*/ 2147483647 w 8196"/>
              <a:gd name="T43" fmla="*/ 2147483647 h 1192"/>
              <a:gd name="T44" fmla="*/ 2147483647 w 8196"/>
              <a:gd name="T45" fmla="*/ 0 h 1192"/>
              <a:gd name="T46" fmla="*/ 2147483647 w 8196"/>
              <a:gd name="T47" fmla="*/ 2147483647 h 1192"/>
              <a:gd name="T48" fmla="*/ 2147483647 w 8196"/>
              <a:gd name="T49" fmla="*/ 2147483647 h 1192"/>
              <a:gd name="T50" fmla="*/ 2147483647 w 8196"/>
              <a:gd name="T51" fmla="*/ 2147483647 h 1192"/>
              <a:gd name="T52" fmla="*/ 2147483647 w 8196"/>
              <a:gd name="T53" fmla="*/ 2147483647 h 1192"/>
              <a:gd name="T54" fmla="*/ 2147483647 w 8196"/>
              <a:gd name="T55" fmla="*/ 2147483647 h 1192"/>
              <a:gd name="T56" fmla="*/ 2147483647 w 8196"/>
              <a:gd name="T57" fmla="*/ 2147483647 h 1192"/>
              <a:gd name="T58" fmla="*/ 2147483647 w 8196"/>
              <a:gd name="T59" fmla="*/ 2147483647 h 1192"/>
              <a:gd name="T60" fmla="*/ 2147483647 w 8196"/>
              <a:gd name="T61" fmla="*/ 2147483647 h 1192"/>
              <a:gd name="T62" fmla="*/ 0 w 8196"/>
              <a:gd name="T63" fmla="*/ 2147483647 h 1192"/>
              <a:gd name="T64" fmla="*/ 2147483647 w 8196"/>
              <a:gd name="T65" fmla="*/ 2147483647 h 1192"/>
              <a:gd name="T66" fmla="*/ 2147483647 w 8196"/>
              <a:gd name="T67" fmla="*/ 2147483647 h 1192"/>
              <a:gd name="T68" fmla="*/ 2147483647 w 8196"/>
              <a:gd name="T69" fmla="*/ 2147483647 h 1192"/>
              <a:gd name="T70" fmla="*/ 2147483647 w 8196"/>
              <a:gd name="T71" fmla="*/ 2147483647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6D269-A03E-4A0E-A89C-F3F24CF0A03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BC67E-80D0-4B50-B9E4-361D0964964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C8B14-058F-4EC8-878F-324B3F3746B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2E2E5-3CD8-454A-AB24-7DA3FD3B546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12411-756E-415F-BF7B-670EFC89DE9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F270A-AFE3-4F9A-AAB1-44FDF544675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13664-3B84-449B-AC4D-DF5948BD4BC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AC3E7C1-536F-4BE2-8C53-088FF4A6110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4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  <p:sldLayoutId id="21474840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ya-roditel.ru/parents/ig/gruppy-smerti-chto-nuzhno-znat-o-nikh-roditelyam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987675" y="1268413"/>
            <a:ext cx="5976938" cy="1262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ru-RU" sz="2800" b="1" dirty="0">
              <a:solidFill>
                <a:schemeClr val="accent2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accent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600450" y="5927725"/>
            <a:ext cx="230188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365" name="Прямоугольник 9"/>
          <p:cNvSpPr>
            <a:spLocks noChangeArrowheads="1"/>
          </p:cNvSpPr>
          <p:nvPr/>
        </p:nvSpPr>
        <p:spPr bwMode="auto">
          <a:xfrm>
            <a:off x="282173" y="2132856"/>
            <a:ext cx="8642350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dirty="0">
                <a:solidFill>
                  <a:schemeClr val="accent6">
                    <a:lumMod val="50000"/>
                  </a:schemeClr>
                </a:solidFill>
                <a:latin typeface="a_MonumentoTitul" panose="02060906030706050204" pitchFamily="18" charset="-52"/>
              </a:rPr>
              <a:t>Всероссийское родительское собрание</a:t>
            </a:r>
          </a:p>
          <a:p>
            <a:pPr algn="ctr" eaLnBrk="1" hangingPunct="1">
              <a:defRPr/>
            </a:pPr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_MonumentoTitul" panose="02060906030706050204" pitchFamily="18" charset="-52"/>
              </a:rPr>
              <a:t> </a:t>
            </a:r>
            <a:endParaRPr lang="ru-RU" altLang="ru-RU" sz="2400" dirty="0">
              <a:solidFill>
                <a:schemeClr val="tx1">
                  <a:lumMod val="85000"/>
                  <a:lumOff val="15000"/>
                </a:schemeClr>
              </a:solidFill>
              <a:latin typeface="a_MonumentoTitul" panose="02060906030706050204" pitchFamily="18" charset="-52"/>
            </a:endParaRPr>
          </a:p>
          <a:p>
            <a:pPr algn="ctr" eaLnBrk="1" hangingPunct="1">
              <a:defRPr/>
            </a:pPr>
            <a:r>
              <a:rPr lang="ru-RU" altLang="ru-RU" sz="3600" b="1" dirty="0">
                <a:solidFill>
                  <a:schemeClr val="accent6">
                    <a:lumMod val="50000"/>
                  </a:schemeClr>
                </a:solidFill>
                <a:latin typeface="a_MonumentoTitul" panose="02060906030706050204" pitchFamily="18" charset="-52"/>
              </a:rPr>
              <a:t>«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a_MonumentoTitul" panose="02060906030706050204" pitchFamily="18" charset="-52"/>
              </a:rPr>
              <a:t>Профилактика </a:t>
            </a:r>
            <a:endParaRPr lang="en-US" sz="3600" b="1" dirty="0" smtClean="0">
              <a:solidFill>
                <a:schemeClr val="accent6">
                  <a:lumMod val="50000"/>
                </a:schemeClr>
              </a:solidFill>
              <a:latin typeface="a_MonumentoTitul" panose="02060906030706050204" pitchFamily="18" charset="-52"/>
            </a:endParaRPr>
          </a:p>
          <a:p>
            <a:pPr algn="ctr" eaLnBrk="1" hangingPunct="1">
              <a:defRPr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a_MonumentoTitul" panose="02060906030706050204" pitchFamily="18" charset="-52"/>
              </a:rPr>
              <a:t>интернет-рисков 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a_MonumentoTitul" panose="02060906030706050204" pitchFamily="18" charset="-52"/>
              </a:rPr>
              <a:t>и угроз жизни </a:t>
            </a:r>
            <a:endParaRPr lang="en-US" sz="3600" b="1" dirty="0" smtClean="0">
              <a:solidFill>
                <a:schemeClr val="accent6">
                  <a:lumMod val="50000"/>
                </a:schemeClr>
              </a:solidFill>
              <a:latin typeface="a_MonumentoTitul" panose="02060906030706050204" pitchFamily="18" charset="-52"/>
            </a:endParaRPr>
          </a:p>
          <a:p>
            <a:pPr algn="ctr" eaLnBrk="1" hangingPunct="1">
              <a:defRPr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a_MonumentoTitul" panose="02060906030706050204" pitchFamily="18" charset="-52"/>
              </a:rPr>
              <a:t>детей и 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a_MonumentoTitul" panose="02060906030706050204" pitchFamily="18" charset="-52"/>
              </a:rPr>
              <a:t>подростков</a:t>
            </a:r>
            <a:r>
              <a:rPr lang="ru-RU" altLang="ru-RU" sz="3600" b="1" dirty="0">
                <a:solidFill>
                  <a:schemeClr val="accent6">
                    <a:lumMod val="50000"/>
                  </a:schemeClr>
                </a:solidFill>
                <a:latin typeface="a_MonumentoTitul" panose="02060906030706050204" pitchFamily="18" charset="-52"/>
              </a:rPr>
              <a:t>»</a:t>
            </a:r>
            <a:endParaRPr lang="ru-RU" altLang="ru-RU" sz="3600" dirty="0">
              <a:solidFill>
                <a:schemeClr val="accent6">
                  <a:lumMod val="50000"/>
                </a:schemeClr>
              </a:solidFill>
              <a:latin typeface="a_MonumentoTitul" panose="02060906030706050204" pitchFamily="18" charset="-52"/>
            </a:endParaRPr>
          </a:p>
        </p:txBody>
      </p:sp>
      <p:sp>
        <p:nvSpPr>
          <p:cNvPr id="13317" name="Прямоугольник 1"/>
          <p:cNvSpPr>
            <a:spLocks noChangeArrowheads="1"/>
          </p:cNvSpPr>
          <p:nvPr/>
        </p:nvSpPr>
        <p:spPr bwMode="auto">
          <a:xfrm>
            <a:off x="250825" y="190500"/>
            <a:ext cx="864235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dirty="0">
                <a:solidFill>
                  <a:srgbClr val="002060"/>
                </a:solidFill>
                <a:latin typeface="+mn-lt"/>
              </a:rPr>
              <a:t>Министерство образования и науки Российской Федерации</a:t>
            </a:r>
          </a:p>
          <a:p>
            <a:pPr algn="ctr"/>
            <a:r>
              <a:rPr lang="ru-RU" altLang="ru-RU" b="1" dirty="0">
                <a:solidFill>
                  <a:srgbClr val="002060"/>
                </a:solidFill>
                <a:latin typeface="+mn-lt"/>
              </a:rPr>
              <a:t>ФГБНУ «Центр защиты прав и интересов детей»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051720" y="5696991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Москва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</a:rPr>
              <a:t>, </a:t>
            </a:r>
            <a:r>
              <a:rPr lang="ru-RU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2017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 advTm="7075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"/>
          <a:stretch>
            <a:fillRect/>
          </a:stretch>
        </p:blipFill>
        <p:spPr>
          <a:xfrm>
            <a:off x="5350173" y="4293096"/>
            <a:ext cx="3793828" cy="256490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2530" name="Прямоугольник 2"/>
          <p:cNvSpPr>
            <a:spLocks noChangeArrowheads="1"/>
          </p:cNvSpPr>
          <p:nvPr/>
        </p:nvSpPr>
        <p:spPr bwMode="auto">
          <a:xfrm>
            <a:off x="500034" y="928670"/>
            <a:ext cx="803468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употребляющие алкоголь, психоактивные вещества;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с недостатками физического развития;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совершившие серьезный проступок или жертвы уголовного преступления (в том числе, насилия);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под влиянием опасных групп (в том числе, в соцсетях), религиозных сект или молодежных течений.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в сложной семейной ситуации;</a:t>
            </a:r>
            <a:endParaRPr lang="ru-RU" alt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остро переживающие несчастную любовь;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в депрессивном состоянии;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без реальных друзей;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без устойчивых интересов, хобби;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с серьезными </a:t>
            </a:r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проблемы в </a:t>
            </a: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учебе;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отличники, 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остро 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переживающие</a:t>
            </a:r>
            <a:b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</a:b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любые неудачи;</a:t>
            </a:r>
            <a:endParaRPr lang="ru-RU" alt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с историей суицида</a:t>
            </a:r>
            <a:endParaRPr lang="ru-RU" alt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79388" y="260350"/>
            <a:ext cx="878522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3000" b="1" dirty="0" smtClean="0">
                <a:solidFill>
                  <a:schemeClr val="accent6">
                    <a:lumMod val="50000"/>
                  </a:schemeClr>
                </a:solidFill>
                <a:latin typeface="a_MonumentoTitul" panose="02060906030706050204" pitchFamily="18" charset="-52"/>
              </a:rPr>
              <a:t>Кто такие Подростки «группы риска»?</a:t>
            </a:r>
            <a:endParaRPr lang="en-US" altLang="ru-RU" sz="30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3"/>
          <p:cNvSpPr>
            <a:spLocks noChangeArrowheads="1"/>
          </p:cNvSpPr>
          <p:nvPr/>
        </p:nvSpPr>
        <p:spPr bwMode="auto">
          <a:xfrm>
            <a:off x="1403350" y="1268413"/>
            <a:ext cx="33131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endParaRPr lang="ru-RU" altLang="ru-RU" sz="2400">
              <a:solidFill>
                <a:srgbClr val="000000"/>
              </a:solidFill>
              <a:cs typeface="Times New Roman" pitchFamily="18" charset="0"/>
            </a:endParaRPr>
          </a:p>
          <a:p>
            <a:pPr algn="just" eaLnBrk="1" hangingPunct="1"/>
            <a:endParaRPr lang="ru-RU" altLang="ru-RU" sz="2400" u="sng">
              <a:solidFill>
                <a:srgbClr val="0000FF"/>
              </a:solidFill>
              <a:cs typeface="Times New Roman" pitchFamily="18" charset="0"/>
            </a:endParaRPr>
          </a:p>
          <a:p>
            <a:pPr algn="just" eaLnBrk="1" hangingPunct="1"/>
            <a:endParaRPr lang="ru-RU" altLang="ru-RU" sz="24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23555" name="Прямоугольник 1"/>
          <p:cNvSpPr>
            <a:spLocks noChangeArrowheads="1"/>
          </p:cNvSpPr>
          <p:nvPr/>
        </p:nvSpPr>
        <p:spPr bwMode="auto">
          <a:xfrm>
            <a:off x="467543" y="1628800"/>
            <a:ext cx="8425631" cy="423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eaLnBrk="1" hangingPunct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  <a:t>резкое </a:t>
            </a:r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  <a:t>изменение фона настроения и поведения; </a:t>
            </a:r>
          </a:p>
          <a:p>
            <a:pPr marL="457200" indent="-457200" eaLnBrk="1" hangingPunct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  <a:t>пробуждение в ночное время и выход в Интернет;</a:t>
            </a:r>
            <a:endParaRPr lang="ru-RU" alt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itchFamily="34" charset="0"/>
            </a:endParaRPr>
          </a:p>
          <a:p>
            <a:pPr marL="457200" indent="-457200" eaLnBrk="1" hangingPunct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  <a:t>нежелание </a:t>
            </a:r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  <a:t>ребенка обсуждать новости </a:t>
            </a: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  <a:t>группы</a:t>
            </a:r>
            <a:b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</a:b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  <a:t>и свои </a:t>
            </a:r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  <a:t>действия в ней;</a:t>
            </a:r>
          </a:p>
          <a:p>
            <a:pPr marL="457200" indent="-457200" eaLnBrk="1" hangingPunct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  <a:t>ведение </a:t>
            </a:r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  <a:t>в сети одновременно нескольких </a:t>
            </a: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  <a:t>страниц</a:t>
            </a:r>
            <a:b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</a:b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  <a:t>под </a:t>
            </a:r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  <a:t>разными именами;</a:t>
            </a:r>
          </a:p>
          <a:p>
            <a:pPr marL="457200" indent="-457200" eaLnBrk="1" hangingPunct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  <a:t>выполнение </a:t>
            </a:r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  <a:t>различных заданий и их видеозапись;</a:t>
            </a:r>
          </a:p>
          <a:p>
            <a:pPr marL="457200" indent="-457200" eaLnBrk="1" hangingPunct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  <a:t>появление </a:t>
            </a:r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  <a:t>в речи и на страницах в сети </a:t>
            </a: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  <a:t>тегов «Раны </a:t>
            </a:r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  <a:t>на руках заглушают боль в душе», «Лети к солнцу», «Лифты несут людей в небеса» и др.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79388" y="260350"/>
            <a:ext cx="87852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3000" b="1" dirty="0">
                <a:solidFill>
                  <a:schemeClr val="accent6">
                    <a:lumMod val="50000"/>
                  </a:schemeClr>
                </a:solidFill>
                <a:latin typeface="a_MonumentoTitul" panose="02060906030706050204" pitchFamily="18" charset="-52"/>
              </a:rPr>
              <a:t>Показатели участия </a:t>
            </a:r>
            <a:r>
              <a:rPr lang="ru-RU" altLang="ru-RU" sz="3000" b="1" dirty="0" smtClean="0">
                <a:solidFill>
                  <a:schemeClr val="accent6">
                    <a:lumMod val="50000"/>
                  </a:schemeClr>
                </a:solidFill>
                <a:latin typeface="a_MonumentoTitul" panose="02060906030706050204" pitchFamily="18" charset="-52"/>
              </a:rPr>
              <a:t>ребенка</a:t>
            </a:r>
            <a:br>
              <a:rPr lang="ru-RU" altLang="ru-RU" sz="3000" b="1" dirty="0" smtClean="0">
                <a:solidFill>
                  <a:schemeClr val="accent6">
                    <a:lumMod val="50000"/>
                  </a:schemeClr>
                </a:solidFill>
                <a:latin typeface="a_MonumentoTitul" panose="02060906030706050204" pitchFamily="18" charset="-52"/>
              </a:rPr>
            </a:br>
            <a:r>
              <a:rPr lang="ru-RU" altLang="ru-RU" sz="3000" b="1" dirty="0" smtClean="0">
                <a:solidFill>
                  <a:schemeClr val="accent6">
                    <a:lumMod val="50000"/>
                  </a:schemeClr>
                </a:solidFill>
                <a:latin typeface="a_MonumentoTitul" panose="02060906030706050204" pitchFamily="18" charset="-52"/>
              </a:rPr>
              <a:t>в </a:t>
            </a:r>
            <a:r>
              <a:rPr lang="ru-RU" altLang="ru-RU" sz="3000" b="1" dirty="0">
                <a:solidFill>
                  <a:schemeClr val="accent6">
                    <a:lumMod val="50000"/>
                  </a:schemeClr>
                </a:solidFill>
                <a:latin typeface="a_MonumentoTitul" panose="02060906030706050204" pitchFamily="18" charset="-52"/>
              </a:rPr>
              <a:t>«опасных» группах</a:t>
            </a:r>
            <a:endParaRPr lang="en-US" altLang="ru-RU" sz="30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лупа-2-1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7425"/>
          <a:stretch>
            <a:fillRect/>
          </a:stretch>
        </p:blipFill>
        <p:spPr>
          <a:xfrm>
            <a:off x="0" y="563"/>
            <a:ext cx="9144000" cy="6857437"/>
          </a:xfrm>
          <a:prstGeom prst="rect">
            <a:avLst/>
          </a:prstGeom>
        </p:spPr>
      </p:pic>
      <p:sp>
        <p:nvSpPr>
          <p:cNvPr id="24578" name="Прямоугольник 3"/>
          <p:cNvSpPr>
            <a:spLocks noChangeArrowheads="1"/>
          </p:cNvSpPr>
          <p:nvPr/>
        </p:nvSpPr>
        <p:spPr bwMode="auto">
          <a:xfrm>
            <a:off x="1403350" y="1268413"/>
            <a:ext cx="33131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endParaRPr lang="ru-RU" altLang="ru-RU" sz="2400">
              <a:solidFill>
                <a:srgbClr val="000000"/>
              </a:solidFill>
              <a:cs typeface="Times New Roman" pitchFamily="18" charset="0"/>
            </a:endParaRPr>
          </a:p>
          <a:p>
            <a:pPr algn="just" eaLnBrk="1" hangingPunct="1"/>
            <a:endParaRPr lang="ru-RU" altLang="ru-RU" sz="2400" u="sng">
              <a:solidFill>
                <a:srgbClr val="0000FF"/>
              </a:solidFill>
              <a:cs typeface="Times New Roman" pitchFamily="18" charset="0"/>
            </a:endParaRPr>
          </a:p>
          <a:p>
            <a:pPr algn="just" eaLnBrk="1" hangingPunct="1"/>
            <a:endParaRPr lang="ru-RU" altLang="ru-RU" sz="24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24579" name="Прямоугольник 1"/>
          <p:cNvSpPr>
            <a:spLocks noChangeArrowheads="1"/>
          </p:cNvSpPr>
          <p:nvPr/>
        </p:nvSpPr>
        <p:spPr bwMode="auto">
          <a:xfrm>
            <a:off x="285720" y="1500174"/>
            <a:ext cx="8429684" cy="4693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В</a:t>
            </a: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ысказывания </a:t>
            </a: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о нежелании </a:t>
            </a: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жить.</a:t>
            </a:r>
            <a:endParaRPr lang="ru-RU" sz="23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Фиксация </a:t>
            </a: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на теме </a:t>
            </a: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смерти</a:t>
            </a: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.</a:t>
            </a:r>
            <a:endParaRPr lang="ru-RU" sz="23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Активная </a:t>
            </a: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подготовка к способу совершения суицида;</a:t>
            </a:r>
            <a:endParaRPr lang="ru-RU" sz="23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сообщение друзьям о принятии решения о самоубийстве (прямое и косвенное</a:t>
            </a: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). </a:t>
            </a:r>
            <a:endParaRPr lang="ru-RU" sz="23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Символическое прощание с ближайшим окружением.</a:t>
            </a:r>
            <a:endParaRPr lang="ru-RU" sz="23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Постоянно пониженное настроение, тоскливость.</a:t>
            </a:r>
            <a:endParaRPr lang="ru-RU" sz="23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Стремление к рискованным действиям, отрицание проблем.</a:t>
            </a:r>
            <a:endParaRPr lang="ru-RU" sz="23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Раздражительность</a:t>
            </a: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угрюмость.</a:t>
            </a:r>
            <a:endParaRPr lang="ru-RU" sz="23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Негативные </a:t>
            </a: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оценки своей </a:t>
            </a: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личности.</a:t>
            </a:r>
            <a:endParaRPr lang="ru-RU" sz="23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Необычное</a:t>
            </a: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, нехарактерное </a:t>
            </a: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поведение.</a:t>
            </a:r>
            <a:endParaRPr lang="ru-RU" sz="23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Снижение успеваемости. </a:t>
            </a:r>
            <a:endParaRPr lang="ru-RU" sz="23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Частые попытки </a:t>
            </a: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уединиться.</a:t>
            </a:r>
            <a:endParaRPr lang="ru-RU" sz="23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67297" y="260350"/>
            <a:ext cx="8785225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3000" b="1" dirty="0" smtClean="0">
                <a:solidFill>
                  <a:schemeClr val="accent6">
                    <a:lumMod val="50000"/>
                  </a:schemeClr>
                </a:solidFill>
                <a:latin typeface="a_MonumentoTitul" panose="02060906030706050204" pitchFamily="18" charset="-52"/>
              </a:rPr>
              <a:t>Внимание, УГРОЗА!</a:t>
            </a:r>
          </a:p>
          <a:p>
            <a:pPr algn="ctr" eaLnBrk="1" hangingPunct="1">
              <a:defRPr/>
            </a:pPr>
            <a:r>
              <a:rPr lang="ru-RU" altLang="ru-RU" sz="2800" b="1" dirty="0" smtClean="0">
                <a:solidFill>
                  <a:schemeClr val="accent6">
                    <a:lumMod val="50000"/>
                  </a:schemeClr>
                </a:solidFill>
                <a:latin typeface="a_MonumentoTitul" panose="02060906030706050204" pitchFamily="18" charset="-52"/>
              </a:rPr>
              <a:t>РОДИТЕЛИ</a:t>
            </a:r>
            <a:r>
              <a:rPr lang="ru-RU" altLang="ru-RU" sz="2800" b="1" dirty="0">
                <a:solidFill>
                  <a:schemeClr val="accent6">
                    <a:lumMod val="50000"/>
                  </a:schemeClr>
                </a:solidFill>
                <a:latin typeface="a_MonumentoTitul" panose="02060906030706050204" pitchFamily="18" charset="-52"/>
              </a:rPr>
              <a:t>, ОБРАТИТЕ ВНИМАНИЕ НА «ЗНАКИ»</a:t>
            </a:r>
            <a:endParaRPr lang="en-US" altLang="ru-RU" sz="28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428604"/>
            <a:ext cx="820891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altLang="ru-RU" sz="3000" b="1" dirty="0" smtClean="0">
                <a:solidFill>
                  <a:schemeClr val="accent6">
                    <a:lumMod val="50000"/>
                  </a:schemeClr>
                </a:solidFill>
                <a:latin typeface="a_MonumentoTitul" panose="020B0604020202020204" charset="-52"/>
              </a:rPr>
              <a:t>как </a:t>
            </a:r>
            <a:r>
              <a:rPr lang="ru-RU" altLang="ru-RU" sz="3000" b="1" dirty="0">
                <a:solidFill>
                  <a:schemeClr val="accent6">
                    <a:lumMod val="50000"/>
                  </a:schemeClr>
                </a:solidFill>
                <a:latin typeface="a_MonumentoTitul" panose="020B0604020202020204" charset="-52"/>
              </a:rPr>
              <a:t>предотвратить беду?</a:t>
            </a:r>
            <a:endParaRPr lang="en-US" altLang="ru-RU" sz="3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1" t="12603" r="2899" b="15214"/>
          <a:stretch/>
        </p:blipFill>
        <p:spPr>
          <a:xfrm>
            <a:off x="2500117" y="1268760"/>
            <a:ext cx="4208745" cy="4950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10639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4597400" y="6340475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endParaRPr lang="ru-RU" altLang="ru-RU" sz="1400">
              <a:solidFill>
                <a:schemeClr val="bg2"/>
              </a:solidFill>
            </a:endParaRPr>
          </a:p>
        </p:txBody>
      </p:sp>
      <p:pic>
        <p:nvPicPr>
          <p:cNvPr id="27651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5420880" y="357166"/>
            <a:ext cx="372312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2800" b="1" dirty="0">
                <a:solidFill>
                  <a:srgbClr val="FF4343"/>
                </a:solidFill>
                <a:latin typeface="Calibri" pitchFamily="34" charset="0"/>
              </a:rPr>
              <a:t>1. </a:t>
            </a:r>
            <a:r>
              <a:rPr lang="ru-RU" altLang="ru-RU" sz="2800" b="1" dirty="0" smtClean="0">
                <a:solidFill>
                  <a:srgbClr val="FF4343"/>
                </a:solidFill>
                <a:latin typeface="Calibri" pitchFamily="34" charset="0"/>
              </a:rPr>
              <a:t>Сохраняйте</a:t>
            </a:r>
            <a:br>
              <a:rPr lang="ru-RU" altLang="ru-RU" sz="2800" b="1" dirty="0" smtClean="0">
                <a:solidFill>
                  <a:srgbClr val="FF4343"/>
                </a:solidFill>
                <a:latin typeface="Calibri" pitchFamily="34" charset="0"/>
              </a:rPr>
            </a:br>
            <a:r>
              <a:rPr lang="ru-RU" altLang="ru-RU" sz="2800" b="1" dirty="0" smtClean="0">
                <a:solidFill>
                  <a:srgbClr val="FF4343"/>
                </a:solidFill>
                <a:latin typeface="Calibri" pitchFamily="34" charset="0"/>
              </a:rPr>
              <a:t>    спокойствие.</a:t>
            </a:r>
            <a:endParaRPr lang="ru-RU" altLang="ru-RU" sz="2800" b="1" dirty="0">
              <a:solidFill>
                <a:srgbClr val="FF4343"/>
              </a:solidFill>
              <a:latin typeface="Calibri" pitchFamily="34" charset="0"/>
            </a:endParaRPr>
          </a:p>
          <a:p>
            <a:pPr eaLnBrk="1" hangingPunct="1"/>
            <a:endParaRPr lang="ru-RU" altLang="ru-RU" sz="2800" b="1" dirty="0">
              <a:latin typeface="Calibri" pitchFamily="34" charset="0"/>
            </a:endParaRPr>
          </a:p>
          <a:p>
            <a:pPr eaLnBrk="1" hangingPunct="1"/>
            <a:r>
              <a:rPr lang="ru-RU" altLang="ru-RU" sz="2800" b="1" dirty="0">
                <a:latin typeface="Calibri" pitchFamily="34" charset="0"/>
              </a:rPr>
              <a:t>Развивайте у ребенка навыки </a:t>
            </a:r>
            <a:r>
              <a:rPr lang="ru-RU" altLang="ru-RU" sz="2800" b="1" dirty="0" smtClean="0">
                <a:latin typeface="Calibri" pitchFamily="34" charset="0"/>
              </a:rPr>
              <a:t>преодоления сложных ситуаций,</a:t>
            </a:r>
            <a:br>
              <a:rPr lang="ru-RU" altLang="ru-RU" sz="2800" b="1" dirty="0" smtClean="0">
                <a:latin typeface="Calibri" pitchFamily="34" charset="0"/>
              </a:rPr>
            </a:br>
            <a:r>
              <a:rPr lang="ru-RU" altLang="ru-RU" sz="2800" b="1" dirty="0" smtClean="0">
                <a:latin typeface="Calibri" pitchFamily="34" charset="0"/>
              </a:rPr>
              <a:t>учите справляться</a:t>
            </a:r>
            <a:br>
              <a:rPr lang="ru-RU" altLang="ru-RU" sz="2800" b="1" dirty="0" smtClean="0">
                <a:latin typeface="Calibri" pitchFamily="34" charset="0"/>
              </a:rPr>
            </a:br>
            <a:r>
              <a:rPr lang="ru-RU" altLang="ru-RU" sz="2800" b="1" dirty="0" smtClean="0">
                <a:latin typeface="Calibri" pitchFamily="34" charset="0"/>
              </a:rPr>
              <a:t>со стрессом!</a:t>
            </a:r>
            <a:endParaRPr lang="en-US" altLang="ru-RU" sz="24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4"/>
          <a:stretch/>
        </p:blipFill>
        <p:spPr>
          <a:xfrm>
            <a:off x="16208" y="0"/>
            <a:ext cx="5484486" cy="6858000"/>
          </a:xfrm>
          <a:prstGeom prst="rect">
            <a:avLst/>
          </a:prstGeom>
        </p:spPr>
      </p:pic>
      <p:sp>
        <p:nvSpPr>
          <p:cNvPr id="28674" name="Прямоугольник 3"/>
          <p:cNvSpPr>
            <a:spLocks noChangeArrowheads="1"/>
          </p:cNvSpPr>
          <p:nvPr/>
        </p:nvSpPr>
        <p:spPr bwMode="auto">
          <a:xfrm>
            <a:off x="2071670" y="116632"/>
            <a:ext cx="7047211" cy="692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Aft>
                <a:spcPts val="0"/>
              </a:spcAft>
            </a:pPr>
            <a:r>
              <a:rPr lang="ru-RU" altLang="ru-RU" sz="2800" b="1" dirty="0" smtClean="0">
                <a:solidFill>
                  <a:srgbClr val="FF0000"/>
                </a:solidFill>
                <a:latin typeface="Calibri" pitchFamily="34" charset="0"/>
              </a:rPr>
              <a:t>                                            </a:t>
            </a:r>
            <a:r>
              <a:rPr lang="ru-RU" altLang="ru-RU" sz="2800" b="1" dirty="0" smtClean="0">
                <a:solidFill>
                  <a:srgbClr val="CC3300"/>
                </a:solidFill>
                <a:latin typeface="Calibri" pitchFamily="34" charset="0"/>
              </a:rPr>
              <a:t>2. </a:t>
            </a:r>
            <a:r>
              <a:rPr lang="ru-RU" altLang="ru-RU" sz="2800" b="1" dirty="0">
                <a:solidFill>
                  <a:srgbClr val="CC3300"/>
                </a:solidFill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  <a:t>Оцените </a:t>
            </a:r>
            <a:r>
              <a:rPr lang="ru-RU" altLang="ru-RU" sz="2800" b="1" dirty="0" smtClean="0">
                <a:solidFill>
                  <a:srgbClr val="CC3300"/>
                </a:solidFill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  <a:t>степень</a:t>
            </a:r>
            <a:br>
              <a:rPr lang="ru-RU" altLang="ru-RU" sz="2800" b="1" dirty="0" smtClean="0">
                <a:solidFill>
                  <a:srgbClr val="CC3300"/>
                </a:solidFill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altLang="ru-RU" sz="2800" b="1" dirty="0" smtClean="0">
                <a:solidFill>
                  <a:srgbClr val="CC3300"/>
                </a:solidFill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  <a:t>                                                 Вашего </a:t>
            </a:r>
            <a:r>
              <a:rPr lang="ru-RU" altLang="ru-RU" sz="2800" b="1" dirty="0">
                <a:solidFill>
                  <a:srgbClr val="CC3300"/>
                </a:solidFill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  <a:t>участия</a:t>
            </a:r>
            <a:r>
              <a:rPr lang="ru-RU" altLang="ru-RU" sz="2800" b="1" dirty="0" smtClean="0">
                <a:solidFill>
                  <a:srgbClr val="CC3300"/>
                </a:solidFill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algn="r" eaLnBrk="1" hangingPunct="1">
              <a:spcAft>
                <a:spcPts val="0"/>
              </a:spcAft>
              <a:tabLst>
                <a:tab pos="179388" algn="l"/>
                <a:tab pos="539750" algn="l"/>
              </a:tabLst>
            </a:pPr>
            <a:r>
              <a:rPr lang="ru-RU" sz="2100" b="1" dirty="0" smtClean="0">
                <a:latin typeface="Calibri" panose="020F0502020204030204" pitchFamily="34" charset="0"/>
              </a:rPr>
              <a:t/>
            </a:r>
            <a:br>
              <a:rPr lang="ru-RU" sz="2100" b="1" dirty="0" smtClean="0">
                <a:latin typeface="Calibri" panose="020F0502020204030204" pitchFamily="34" charset="0"/>
              </a:rPr>
            </a:br>
            <a:r>
              <a:rPr lang="ru-RU" sz="2300" b="1" dirty="0" smtClean="0">
                <a:latin typeface="Calibri" panose="020F0502020204030204" pitchFamily="34" charset="0"/>
              </a:rPr>
              <a:t>Составьте список, что самое важное в Вашей жизни</a:t>
            </a:r>
          </a:p>
          <a:p>
            <a:pPr algn="r" eaLnBrk="1" hangingPunct="1">
              <a:spcAft>
                <a:spcPts val="0"/>
              </a:spcAft>
              <a:tabLst>
                <a:tab pos="179388" algn="l"/>
                <a:tab pos="539750" algn="l"/>
              </a:tabLst>
            </a:pPr>
            <a:r>
              <a:rPr lang="ru-RU" sz="2300" b="1" dirty="0" smtClean="0">
                <a:latin typeface="Calibri" panose="020F0502020204030204" pitchFamily="34" charset="0"/>
              </a:rPr>
              <a:t>(запишите в столбик).</a:t>
            </a:r>
          </a:p>
          <a:p>
            <a:pPr algn="r" eaLnBrk="1" hangingPunct="1">
              <a:spcAft>
                <a:spcPts val="0"/>
              </a:spcAft>
              <a:tabLst>
                <a:tab pos="179388" algn="l"/>
                <a:tab pos="539750" algn="l"/>
              </a:tabLst>
            </a:pPr>
            <a:endParaRPr lang="ru-RU" sz="1400" b="1" dirty="0" smtClean="0">
              <a:latin typeface="Calibri" panose="020F0502020204030204" pitchFamily="34" charset="0"/>
            </a:endParaRPr>
          </a:p>
          <a:p>
            <a:pPr algn="r" eaLnBrk="1" hangingPunct="1">
              <a:spcAft>
                <a:spcPts val="0"/>
              </a:spcAft>
              <a:tabLst>
                <a:tab pos="179388" algn="l"/>
                <a:tab pos="539750" algn="l"/>
              </a:tabLst>
            </a:pPr>
            <a:r>
              <a:rPr lang="ru-RU" sz="2300" b="1" dirty="0" smtClean="0">
                <a:latin typeface="Calibri" panose="020F0502020204030204" pitchFamily="34" charset="0"/>
              </a:rPr>
              <a:t>С </a:t>
            </a:r>
            <a:r>
              <a:rPr lang="ru-RU" sz="2300" b="1" dirty="0">
                <a:latin typeface="Calibri" panose="020F0502020204030204" pitchFamily="34" charset="0"/>
              </a:rPr>
              <a:t>левой стороны </a:t>
            </a:r>
            <a:r>
              <a:rPr lang="ru-RU" sz="2300" b="1" dirty="0" smtClean="0">
                <a:latin typeface="Calibri" panose="020F0502020204030204" pitchFamily="34" charset="0"/>
              </a:rPr>
              <a:t>расставьте номера:</a:t>
            </a:r>
            <a:br>
              <a:rPr lang="ru-RU" sz="2300" b="1" dirty="0" smtClean="0">
                <a:latin typeface="Calibri" panose="020F0502020204030204" pitchFamily="34" charset="0"/>
              </a:rPr>
            </a:br>
            <a:r>
              <a:rPr lang="ru-RU" sz="2300" b="1" dirty="0" smtClean="0">
                <a:latin typeface="Calibri" panose="020F0502020204030204" pitchFamily="34" charset="0"/>
              </a:rPr>
              <a:t>1 – самое важное, 2 – менее важное и т.д.</a:t>
            </a:r>
          </a:p>
          <a:p>
            <a:pPr algn="r" eaLnBrk="1" hangingPunct="1">
              <a:spcAft>
                <a:spcPts val="0"/>
              </a:spcAft>
              <a:tabLst>
                <a:tab pos="179388" algn="l"/>
                <a:tab pos="539750" algn="l"/>
              </a:tabLst>
            </a:pPr>
            <a:endParaRPr lang="ru-RU" altLang="ru-RU" sz="1400" b="1" dirty="0" smtClean="0">
              <a:latin typeface="Calibri" panose="020F0502020204030204" pitchFamily="34" charset="0"/>
              <a:cs typeface="Times New Roman" pitchFamily="18" charset="0"/>
            </a:endParaRPr>
          </a:p>
          <a:p>
            <a:pPr algn="r" eaLnBrk="1" hangingPunct="1">
              <a:spcAft>
                <a:spcPts val="0"/>
              </a:spcAft>
              <a:tabLst>
                <a:tab pos="179388" algn="l"/>
                <a:tab pos="539750" algn="l"/>
              </a:tabLst>
            </a:pPr>
            <a:r>
              <a:rPr lang="ru-RU" altLang="ru-RU" sz="2300" b="1" dirty="0" smtClean="0">
                <a:latin typeface="Calibri" panose="020F0502020204030204" pitchFamily="34" charset="0"/>
                <a:cs typeface="Times New Roman" pitchFamily="18" charset="0"/>
              </a:rPr>
              <a:t>Вспомните</a:t>
            </a:r>
            <a:r>
              <a:rPr lang="ru-RU" altLang="ru-RU" sz="2300" b="1" dirty="0">
                <a:latin typeface="Calibri" pitchFamily="34" charset="0"/>
                <a:cs typeface="Times New Roman" pitchFamily="18" charset="0"/>
              </a:rPr>
              <a:t>, </a:t>
            </a:r>
            <a:r>
              <a:rPr lang="ru-RU" altLang="ru-RU" sz="2300" b="1" dirty="0" smtClean="0">
                <a:latin typeface="Calibri" pitchFamily="34" charset="0"/>
                <a:cs typeface="Times New Roman" pitchFamily="18" charset="0"/>
              </a:rPr>
              <a:t>например, вчерашний день.</a:t>
            </a:r>
          </a:p>
          <a:p>
            <a:pPr algn="r" eaLnBrk="1" hangingPunct="1">
              <a:spcAft>
                <a:spcPts val="0"/>
              </a:spcAft>
              <a:tabLst>
                <a:tab pos="179388" algn="l"/>
                <a:tab pos="539750" algn="l"/>
              </a:tabLst>
            </a:pPr>
            <a:endParaRPr lang="ru-RU" altLang="ru-RU" sz="1400" b="1" dirty="0" smtClean="0">
              <a:latin typeface="Calibri" pitchFamily="34" charset="0"/>
              <a:cs typeface="Times New Roman" pitchFamily="18" charset="0"/>
            </a:endParaRPr>
          </a:p>
          <a:p>
            <a:pPr algn="r" eaLnBrk="1" hangingPunct="1">
              <a:spcAft>
                <a:spcPts val="0"/>
              </a:spcAft>
              <a:tabLst>
                <a:tab pos="179388" algn="l"/>
                <a:tab pos="539750" algn="l"/>
              </a:tabLst>
            </a:pPr>
            <a:r>
              <a:rPr lang="ru-RU" altLang="ru-RU" sz="2300" b="1" dirty="0" smtClean="0">
                <a:latin typeface="Calibri" pitchFamily="34" charset="0"/>
                <a:cs typeface="Times New Roman" pitchFamily="18" charset="0"/>
              </a:rPr>
              <a:t>С правой стороны столбика напишите, сколько  времени (часов, минут) Вы уделили этому.</a:t>
            </a:r>
          </a:p>
          <a:p>
            <a:pPr algn="r" eaLnBrk="1" hangingPunct="1">
              <a:spcAft>
                <a:spcPts val="0"/>
              </a:spcAft>
              <a:tabLst>
                <a:tab pos="179388" algn="l"/>
                <a:tab pos="539750" algn="l"/>
              </a:tabLst>
            </a:pPr>
            <a:endParaRPr lang="ru-RU" altLang="ru-RU" sz="1200" b="1" dirty="0" smtClean="0">
              <a:latin typeface="Calibri" pitchFamily="34" charset="0"/>
              <a:cs typeface="Times New Roman" pitchFamily="18" charset="0"/>
            </a:endParaRPr>
          </a:p>
          <a:p>
            <a:pPr algn="r" eaLnBrk="1" hangingPunct="1">
              <a:spcAft>
                <a:spcPts val="0"/>
              </a:spcAft>
              <a:tabLst>
                <a:tab pos="179388" algn="l"/>
                <a:tab pos="539750" algn="l"/>
              </a:tabLst>
            </a:pPr>
            <a:r>
              <a:rPr lang="ru-RU" altLang="ru-RU" sz="2300" b="1" dirty="0" smtClean="0">
                <a:latin typeface="Calibri" pitchFamily="34" charset="0"/>
                <a:cs typeface="Times New Roman" pitchFamily="18" charset="0"/>
              </a:rPr>
              <a:t>Сравните номер слева </a:t>
            </a:r>
            <a:br>
              <a:rPr lang="ru-RU" altLang="ru-RU" sz="2300" b="1" dirty="0" smtClean="0">
                <a:latin typeface="Calibri" pitchFamily="34" charset="0"/>
                <a:cs typeface="Times New Roman" pitchFamily="18" charset="0"/>
              </a:rPr>
            </a:br>
            <a:r>
              <a:rPr lang="ru-RU" altLang="ru-RU" sz="2300" b="1" dirty="0" smtClean="0">
                <a:latin typeface="Calibri" pitchFamily="34" charset="0"/>
                <a:cs typeface="Times New Roman" pitchFamily="18" charset="0"/>
              </a:rPr>
              <a:t>и время, указанное справа.</a:t>
            </a:r>
          </a:p>
          <a:p>
            <a:pPr algn="r" eaLnBrk="1" hangingPunct="1">
              <a:spcAft>
                <a:spcPts val="0"/>
              </a:spcAft>
              <a:tabLst>
                <a:tab pos="179388" algn="l"/>
                <a:tab pos="539750" algn="l"/>
              </a:tabLst>
            </a:pPr>
            <a:endParaRPr lang="ru-RU" altLang="ru-RU" sz="1400" b="1" dirty="0" smtClean="0">
              <a:latin typeface="Calibri" pitchFamily="34" charset="0"/>
              <a:cs typeface="Times New Roman" pitchFamily="18" charset="0"/>
            </a:endParaRPr>
          </a:p>
          <a:p>
            <a:pPr algn="r" eaLnBrk="1" hangingPunct="1">
              <a:spcAft>
                <a:spcPts val="0"/>
              </a:spcAft>
              <a:tabLst>
                <a:tab pos="179388" algn="l"/>
                <a:tab pos="539750" algn="l"/>
              </a:tabLst>
            </a:pPr>
            <a:r>
              <a:rPr lang="ru-RU" altLang="ru-RU" sz="2300" b="1" dirty="0" smtClean="0">
                <a:latin typeface="Calibri" pitchFamily="34" charset="0"/>
                <a:cs typeface="Times New Roman" pitchFamily="18" charset="0"/>
              </a:rPr>
              <a:t>А теперь посмотрите, </a:t>
            </a:r>
            <a:br>
              <a:rPr lang="ru-RU" altLang="ru-RU" sz="2300" b="1" dirty="0" smtClean="0">
                <a:latin typeface="Calibri" pitchFamily="34" charset="0"/>
                <a:cs typeface="Times New Roman" pitchFamily="18" charset="0"/>
              </a:rPr>
            </a:br>
            <a:r>
              <a:rPr lang="ru-RU" altLang="ru-RU" sz="2300" b="1" dirty="0" smtClean="0">
                <a:latin typeface="Calibri" pitchFamily="34" charset="0"/>
                <a:cs typeface="Times New Roman" pitchFamily="18" charset="0"/>
              </a:rPr>
              <a:t>какое место занимает </a:t>
            </a:r>
            <a:r>
              <a:rPr lang="ru-RU" altLang="ru-RU" sz="2300" b="1" dirty="0">
                <a:latin typeface="Calibri" pitchFamily="34" charset="0"/>
                <a:cs typeface="Times New Roman" pitchFamily="18" charset="0"/>
              </a:rPr>
              <a:t>ребенок </a:t>
            </a:r>
            <a:r>
              <a:rPr lang="ru-RU" altLang="ru-RU" sz="2300" b="1" dirty="0" smtClean="0">
                <a:latin typeface="Calibri" pitchFamily="34" charset="0"/>
                <a:cs typeface="Times New Roman" pitchFamily="18" charset="0"/>
              </a:rPr>
              <a:t>этом в ряду?</a:t>
            </a:r>
            <a:br>
              <a:rPr lang="ru-RU" altLang="ru-RU" sz="2300" b="1" dirty="0" smtClean="0">
                <a:latin typeface="Calibri" pitchFamily="34" charset="0"/>
                <a:cs typeface="Times New Roman" pitchFamily="18" charset="0"/>
              </a:rPr>
            </a:br>
            <a:r>
              <a:rPr lang="ru-RU" altLang="ru-RU" sz="2300" b="1" dirty="0" smtClean="0">
                <a:latin typeface="Calibri" pitchFamily="34" charset="0"/>
                <a:cs typeface="Times New Roman" pitchFamily="18" charset="0"/>
              </a:rPr>
              <a:t>Сколько времени </a:t>
            </a:r>
            <a:r>
              <a:rPr lang="ru-RU" altLang="ru-RU" sz="2300" b="1" dirty="0">
                <a:latin typeface="Calibri" pitchFamily="34" charset="0"/>
                <a:cs typeface="Times New Roman" pitchFamily="18" charset="0"/>
              </a:rPr>
              <a:t>Вы </a:t>
            </a:r>
            <a:r>
              <a:rPr lang="ru-RU" altLang="ru-RU" sz="2300" b="1" dirty="0" smtClean="0">
                <a:latin typeface="Calibri" pitchFamily="34" charset="0"/>
                <a:cs typeface="Times New Roman" pitchFamily="18" charset="0"/>
              </a:rPr>
              <a:t>уделили ему?</a:t>
            </a:r>
            <a:br>
              <a:rPr lang="ru-RU" altLang="ru-RU" sz="2300" b="1" dirty="0" smtClean="0">
                <a:latin typeface="Calibri" pitchFamily="34" charset="0"/>
                <a:cs typeface="Times New Roman" pitchFamily="18" charset="0"/>
              </a:rPr>
            </a:br>
            <a:endParaRPr lang="ru-RU" altLang="ru-RU" sz="2300" b="1" dirty="0">
              <a:solidFill>
                <a:srgbClr val="C00000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"/>
          <p:cNvPicPr>
            <a:picLocks noChangeAspect="1"/>
          </p:cNvPicPr>
          <p:nvPr/>
        </p:nvPicPr>
        <p:blipFill rotWithShape="1">
          <a:blip r:embed="rId3"/>
          <a:srcRect t="-145" b="1737"/>
          <a:stretch/>
        </p:blipFill>
        <p:spPr bwMode="auto">
          <a:xfrm>
            <a:off x="5868144" y="0"/>
            <a:ext cx="32758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Прямоугольник 3"/>
          <p:cNvSpPr>
            <a:spLocks noChangeArrowheads="1"/>
          </p:cNvSpPr>
          <p:nvPr/>
        </p:nvSpPr>
        <p:spPr bwMode="auto">
          <a:xfrm>
            <a:off x="611560" y="1666795"/>
            <a:ext cx="4896544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Подумайте о </a:t>
            </a: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том,</a:t>
            </a:r>
            <a:b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как </a:t>
            </a: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Вы любите своего ребенка, выпишите на листочек все </a:t>
            </a: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то,</a:t>
            </a:r>
            <a:b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за </a:t>
            </a: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что Вы можете его похвалить, все то, за что Вы можете ему сказать спасибо. </a:t>
            </a: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ru-RU" sz="23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Скажите об этом ребенку сегодня. </a:t>
            </a: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ru-RU" sz="23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Говорите об этом ребенку каждый день</a:t>
            </a: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altLang="ru-RU" sz="2300" b="1" dirty="0">
              <a:solidFill>
                <a:srgbClr val="C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611560" y="439657"/>
            <a:ext cx="511256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2800" b="1" dirty="0">
                <a:solidFill>
                  <a:srgbClr val="CC3300"/>
                </a:solidFill>
                <a:latin typeface="Calibri" panose="020F0502020204030204" pitchFamily="34" charset="0"/>
                <a:cs typeface="Calibri" pitchFamily="34" charset="0"/>
              </a:rPr>
              <a:t>3. </a:t>
            </a:r>
            <a:r>
              <a:rPr lang="ru-RU" altLang="ru-RU" sz="2800" b="1" dirty="0" smtClean="0">
                <a:solidFill>
                  <a:srgbClr val="CC3300"/>
                </a:solidFill>
                <a:latin typeface="Calibri" panose="020F0502020204030204" pitchFamily="34" charset="0"/>
                <a:cs typeface="Calibri" pitchFamily="34" charset="0"/>
              </a:rPr>
              <a:t>Установите </a:t>
            </a:r>
            <a:br>
              <a:rPr lang="ru-RU" altLang="ru-RU" sz="2800" b="1" dirty="0" smtClean="0">
                <a:solidFill>
                  <a:srgbClr val="CC3300"/>
                </a:solidFill>
                <a:latin typeface="Calibri" panose="020F0502020204030204" pitchFamily="34" charset="0"/>
                <a:cs typeface="Calibri" pitchFamily="34" charset="0"/>
              </a:rPr>
            </a:br>
            <a:r>
              <a:rPr lang="ru-RU" altLang="ru-RU" sz="2800" b="1" dirty="0" smtClean="0">
                <a:solidFill>
                  <a:srgbClr val="CC3300"/>
                </a:solidFill>
                <a:latin typeface="Calibri" panose="020F0502020204030204" pitchFamily="34" charset="0"/>
                <a:cs typeface="Calibri" pitchFamily="34" charset="0"/>
              </a:rPr>
              <a:t>    доверительный контакт.</a:t>
            </a:r>
            <a:endParaRPr lang="en-US" altLang="ru-RU" sz="2800" b="1" dirty="0">
              <a:solidFill>
                <a:srgbClr val="CC33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9938" name="Прямоугольник 3"/>
          <p:cNvSpPr>
            <a:spLocks noChangeArrowheads="1"/>
          </p:cNvSpPr>
          <p:nvPr/>
        </p:nvSpPr>
        <p:spPr bwMode="auto">
          <a:xfrm>
            <a:off x="642910" y="1087189"/>
            <a:ext cx="7993062" cy="5770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Обсуждайте с </a:t>
            </a: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ребенком то, что </a:t>
            </a: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он </a:t>
            </a: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узнаете </a:t>
            </a: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из </a:t>
            </a: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Интернета</a:t>
            </a:r>
            <a:r>
              <a:rPr lang="en-US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3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Учитесь </a:t>
            </a: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понимать язык, на котором говорит Ваш </a:t>
            </a: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ребенок.</a:t>
            </a:r>
          </a:p>
          <a:p>
            <a:pPr>
              <a:defRPr/>
            </a:pPr>
            <a:endParaRPr lang="ru-RU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Всегда воспринимайте </a:t>
            </a: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его проблемы </a:t>
            </a: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и переживания </a:t>
            </a: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серьезно, без критики и насмешек. </a:t>
            </a:r>
          </a:p>
          <a:p>
            <a:pPr>
              <a:defRPr/>
            </a:pPr>
            <a:endParaRPr 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Говорите с ним о его переживаниях, чувствах, эмоциях.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ru-RU" sz="1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Обсуждайте ближайшее и далекое будущее.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en-US" sz="1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Заботьтесь </a:t>
            </a: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 том, чтобы подросток «принимал» свое </a:t>
            </a: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тело, себя таким, какой он есть</a:t>
            </a:r>
            <a:r>
              <a:rPr lang="en-US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3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endParaRPr lang="ru-RU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Поощряйте ребенка к заботе о ближних (старшее поколение, младшие дети, домашние питомцы). </a:t>
            </a:r>
            <a:endParaRPr lang="ru-RU" sz="23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endParaRPr 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Поддерживайте семейные </a:t>
            </a: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традиции и </a:t>
            </a: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ритуалы. </a:t>
            </a:r>
            <a:endParaRPr lang="ru-RU" sz="23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endParaRPr 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Старайтесь поддерживать режим дня подростка</a:t>
            </a:r>
            <a:r>
              <a:rPr lang="en-US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altLang="ru-RU" sz="2000" b="1" dirty="0">
              <a:solidFill>
                <a:srgbClr val="C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862013" y="142852"/>
            <a:ext cx="828198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2800" b="1" dirty="0" smtClean="0">
                <a:solidFill>
                  <a:srgbClr val="CC3300"/>
                </a:solidFill>
                <a:latin typeface="Calibri" panose="020F0502020204030204" pitchFamily="34" charset="0"/>
                <a:cs typeface="Calibri" pitchFamily="34" charset="0"/>
              </a:rPr>
              <a:t>                  </a:t>
            </a:r>
            <a:r>
              <a:rPr lang="en-US" altLang="ru-RU" sz="2800" b="1" dirty="0" smtClean="0">
                <a:solidFill>
                  <a:srgbClr val="CC3300"/>
                </a:solidFill>
                <a:latin typeface="Calibri" panose="020F0502020204030204" pitchFamily="34" charset="0"/>
                <a:cs typeface="Calibri" pitchFamily="34" charset="0"/>
              </a:rPr>
              <a:t>4</a:t>
            </a:r>
            <a:r>
              <a:rPr lang="en-US" altLang="ru-RU" sz="2800" b="1" dirty="0">
                <a:solidFill>
                  <a:srgbClr val="CC3300"/>
                </a:solidFill>
                <a:latin typeface="Calibri" panose="020F0502020204030204" pitchFamily="34" charset="0"/>
                <a:cs typeface="Calibri" pitchFamily="34" charset="0"/>
              </a:rPr>
              <a:t>. </a:t>
            </a:r>
            <a:r>
              <a:rPr lang="ru-RU" altLang="ru-RU" sz="2800" b="1" dirty="0" smtClean="0">
                <a:solidFill>
                  <a:srgbClr val="CC3300"/>
                </a:solidFill>
                <a:latin typeface="Calibri" panose="020F0502020204030204" pitchFamily="34" charset="0"/>
                <a:cs typeface="Calibri" pitchFamily="34" charset="0"/>
              </a:rPr>
              <a:t>Поддерживайте</a:t>
            </a:r>
            <a:br>
              <a:rPr lang="ru-RU" altLang="ru-RU" sz="2800" b="1" dirty="0" smtClean="0">
                <a:solidFill>
                  <a:srgbClr val="CC3300"/>
                </a:solidFill>
                <a:latin typeface="Calibri" panose="020F0502020204030204" pitchFamily="34" charset="0"/>
                <a:cs typeface="Calibri" pitchFamily="34" charset="0"/>
              </a:rPr>
            </a:br>
            <a:r>
              <a:rPr lang="ru-RU" altLang="ru-RU" sz="2800" b="1" dirty="0" smtClean="0">
                <a:solidFill>
                  <a:srgbClr val="CC3300"/>
                </a:solidFill>
                <a:latin typeface="Calibri" panose="020F0502020204030204" pitchFamily="34" charset="0"/>
                <a:cs typeface="Calibri" pitchFamily="34" charset="0"/>
              </a:rPr>
              <a:t>                       доверительные отношения с ребенком.</a:t>
            </a:r>
            <a:endParaRPr lang="en-US" altLang="ru-RU" sz="2800" b="1" dirty="0">
              <a:solidFill>
                <a:srgbClr val="CC33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888" y="2996952"/>
            <a:ext cx="5452672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Прямоугольник 3"/>
          <p:cNvSpPr>
            <a:spLocks noChangeArrowheads="1"/>
          </p:cNvSpPr>
          <p:nvPr/>
        </p:nvSpPr>
        <p:spPr bwMode="auto">
          <a:xfrm>
            <a:off x="211770" y="1484784"/>
            <a:ext cx="8712200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Делитесь с ребенком своими трудностями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Показывайте, что все они разрешимы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 eaLnBrk="1" hangingPunct="1">
              <a:spcAft>
                <a:spcPts val="0"/>
              </a:spcAft>
              <a:defRPr/>
            </a:pPr>
            <a:endParaRPr lang="ru-RU" sz="1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Говорите о способах разрешения проблем и людях, которые</a:t>
            </a:r>
            <a:b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 этом помогают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 eaLnBrk="1" hangingPunct="1">
              <a:spcAft>
                <a:spcPts val="0"/>
              </a:spcAft>
              <a:defRPr/>
            </a:pPr>
            <a:endParaRPr lang="ru-RU" sz="1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Спрашивайте о его проблемах</a:t>
            </a:r>
            <a:b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и трудностях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 eaLnBrk="1" hangingPunct="1">
              <a:spcAft>
                <a:spcPts val="0"/>
              </a:spcAft>
              <a:defRPr/>
            </a:pPr>
            <a:endParaRPr lang="ru-RU" sz="1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Вместе ищите способы</a:t>
            </a:r>
            <a:b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их разрешения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 eaLnBrk="1" hangingPunct="1">
              <a:spcAft>
                <a:spcPts val="0"/>
              </a:spcAft>
              <a:defRPr/>
            </a:pPr>
            <a:endParaRPr lang="en-US" sz="1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Говорите о том,</a:t>
            </a:r>
            <a:b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что вместе вы всегда</a:t>
            </a:r>
            <a:b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найдете выход</a:t>
            </a:r>
            <a:b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из любой ситуации.</a:t>
            </a:r>
            <a:endParaRPr lang="ru-RU" altLang="ru-RU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342739" y="222900"/>
            <a:ext cx="8450262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800" b="1" dirty="0">
                <a:solidFill>
                  <a:srgbClr val="CC3300"/>
                </a:solidFill>
                <a:latin typeface="Calibri" panose="020F0502020204030204" pitchFamily="34" charset="0"/>
                <a:cs typeface="Calibri" pitchFamily="34" charset="0"/>
              </a:rPr>
              <a:t>5</a:t>
            </a:r>
            <a:r>
              <a:rPr lang="en-US" altLang="ru-RU" sz="2800" b="1" dirty="0">
                <a:solidFill>
                  <a:srgbClr val="CC3300"/>
                </a:solidFill>
                <a:latin typeface="Calibri" panose="020F0502020204030204" pitchFamily="34" charset="0"/>
                <a:cs typeface="Calibri" pitchFamily="34" charset="0"/>
              </a:rPr>
              <a:t>. </a:t>
            </a:r>
            <a:r>
              <a:rPr lang="ru-RU" altLang="ru-RU" sz="2800" b="1" dirty="0">
                <a:solidFill>
                  <a:srgbClr val="CC3300"/>
                </a:solidFill>
                <a:latin typeface="Calibri" panose="020F0502020204030204" pitchFamily="34" charset="0"/>
                <a:cs typeface="Calibri" pitchFamily="34" charset="0"/>
              </a:rPr>
              <a:t>Создайте домашнюю </a:t>
            </a:r>
            <a:r>
              <a:rPr lang="ru-RU" altLang="ru-RU" sz="2800" b="1" dirty="0" smtClean="0">
                <a:solidFill>
                  <a:srgbClr val="CC3300"/>
                </a:solidFill>
                <a:latin typeface="Calibri" panose="020F0502020204030204" pitchFamily="34" charset="0"/>
                <a:cs typeface="Calibri" pitchFamily="34" charset="0"/>
              </a:rPr>
              <a:t>традицию</a:t>
            </a:r>
            <a:br>
              <a:rPr lang="ru-RU" altLang="ru-RU" sz="2800" b="1" dirty="0" smtClean="0">
                <a:solidFill>
                  <a:srgbClr val="CC3300"/>
                </a:solidFill>
                <a:latin typeface="Calibri" panose="020F0502020204030204" pitchFamily="34" charset="0"/>
                <a:cs typeface="Calibri" pitchFamily="34" charset="0"/>
              </a:rPr>
            </a:br>
            <a:r>
              <a:rPr lang="ru-RU" altLang="ru-RU" sz="2800" b="1" dirty="0" smtClean="0">
                <a:solidFill>
                  <a:srgbClr val="CC3300"/>
                </a:solidFill>
                <a:latin typeface="Calibri" panose="020F0502020204030204" pitchFamily="34" charset="0"/>
                <a:cs typeface="Calibri" pitchFamily="34" charset="0"/>
              </a:rPr>
              <a:t>ежедневно обсуждать проблемы </a:t>
            </a:r>
            <a:r>
              <a:rPr lang="ru-RU" altLang="ru-RU" sz="2800" b="1" dirty="0">
                <a:solidFill>
                  <a:srgbClr val="CC3300"/>
                </a:solidFill>
                <a:latin typeface="Calibri" panose="020F0502020204030204" pitchFamily="34" charset="0"/>
                <a:cs typeface="Calibri" pitchFamily="34" charset="0"/>
              </a:rPr>
              <a:t>и </a:t>
            </a:r>
            <a:r>
              <a:rPr lang="ru-RU" altLang="ru-RU" sz="2800" b="1" dirty="0" smtClean="0">
                <a:solidFill>
                  <a:srgbClr val="CC3300"/>
                </a:solidFill>
                <a:latin typeface="Calibri" panose="020F0502020204030204" pitchFamily="34" charset="0"/>
                <a:cs typeface="Calibri" pitchFamily="34" charset="0"/>
              </a:rPr>
              <a:t>трудности.</a:t>
            </a:r>
            <a:endParaRPr lang="ru-RU" altLang="ru-RU" sz="2800" b="1" dirty="0">
              <a:solidFill>
                <a:srgbClr val="CC3300"/>
              </a:solidFill>
              <a:latin typeface="Calibri" panose="020F0502020204030204" pitchFamily="34" charset="0"/>
              <a:cs typeface="Calibri" pitchFamily="34" charset="0"/>
            </a:endParaRPr>
          </a:p>
          <a:p>
            <a:pPr algn="ctr" eaLnBrk="1" hangingPunct="1"/>
            <a:endParaRPr lang="en-US" altLang="ru-RU" sz="2000" b="1" dirty="0">
              <a:solidFill>
                <a:srgbClr val="CC33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Прямоугольник 3"/>
          <p:cNvSpPr>
            <a:spLocks noChangeArrowheads="1"/>
          </p:cNvSpPr>
          <p:nvPr/>
        </p:nvSpPr>
        <p:spPr bwMode="auto">
          <a:xfrm>
            <a:off x="1403350" y="1268413"/>
            <a:ext cx="33131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endParaRPr lang="ru-RU" altLang="ru-RU" sz="2400">
              <a:solidFill>
                <a:srgbClr val="000000"/>
              </a:solidFill>
              <a:cs typeface="Times New Roman" pitchFamily="18" charset="0"/>
            </a:endParaRPr>
          </a:p>
          <a:p>
            <a:pPr algn="just" eaLnBrk="1" hangingPunct="1"/>
            <a:endParaRPr lang="ru-RU" altLang="ru-RU" sz="2400" u="sng">
              <a:solidFill>
                <a:srgbClr val="0000FF"/>
              </a:solidFill>
              <a:cs typeface="Times New Roman" pitchFamily="18" charset="0"/>
            </a:endParaRPr>
          </a:p>
          <a:p>
            <a:pPr algn="just" eaLnBrk="1" hangingPunct="1"/>
            <a:endParaRPr lang="ru-RU" altLang="ru-RU" sz="24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2771" name="Прямоугольник 4"/>
          <p:cNvSpPr>
            <a:spLocks noChangeArrowheads="1"/>
          </p:cNvSpPr>
          <p:nvPr/>
        </p:nvSpPr>
        <p:spPr bwMode="auto">
          <a:xfrm>
            <a:off x="323528" y="1341438"/>
            <a:ext cx="864096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hangingPunct="1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 Protect You Pro</a:t>
            </a:r>
            <a:r>
              <a:rPr lang="ru-RU" altLang="ru-RU" sz="20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—</a:t>
            </a:r>
            <a: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программа-фильтр Интернета</a:t>
            </a:r>
            <a:r>
              <a:rPr lang="ru-RU" altLang="ru-RU" sz="20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, позволяет родителям ограничивать по разным параметрам сайты, просматриваемые детьми ресурсы. </a:t>
            </a:r>
            <a:endParaRPr lang="ru-RU" altLang="ru-RU" sz="1600" b="1" dirty="0">
              <a:solidFill>
                <a:schemeClr val="accent6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eaLnBrk="1" hangingPunct="1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alt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Предназначение </a:t>
            </a:r>
            <a:r>
              <a:rPr lang="ru-RU" alt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Kids Control</a:t>
            </a:r>
            <a:r>
              <a:rPr lang="ru-RU" alt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 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 —</a:t>
            </a:r>
            <a:r>
              <a:rPr lang="ru-RU" alt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alt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контроль времени, которое ребенок проводит в интернете.</a:t>
            </a:r>
            <a:endParaRPr lang="ru-RU" altLang="ru-RU" sz="1600" b="1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eaLnBrk="1" hangingPunct="1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altLang="ru-RU" sz="20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Mipko Time Sheriff 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— </a:t>
            </a:r>
            <a: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контроль </a:t>
            </a:r>
            <a:r>
              <a:rPr lang="ru-RU" altLang="ru-RU" sz="20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времени, проводимого </a:t>
            </a:r>
            <a: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ребенком</a:t>
            </a:r>
            <a:b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за компьютером </a:t>
            </a:r>
            <a:r>
              <a:rPr lang="ru-RU" altLang="ru-RU" sz="20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или работы с конкретными </a:t>
            </a:r>
            <a: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программами и </a:t>
            </a:r>
            <a:r>
              <a:rPr lang="ru-RU" altLang="ru-RU" sz="20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сайтами.</a:t>
            </a:r>
            <a:endParaRPr lang="ru-RU" altLang="ru-RU" sz="1600" b="1" dirty="0">
              <a:solidFill>
                <a:schemeClr val="accent6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eaLnBrk="1" hangingPunct="1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alt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Net Police </a:t>
            </a:r>
            <a:r>
              <a:rPr lang="ru-RU" alt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Lite 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 — </a:t>
            </a:r>
            <a:r>
              <a:rPr lang="ru-RU" alt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родительский контроль 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—</a:t>
            </a:r>
            <a:r>
              <a:rPr lang="ru-RU" alt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запрет посещения сайтов </a:t>
            </a:r>
            <a:r>
              <a:rPr lang="ru-RU" alt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определенных категорий (сайты для взрослых, ненормативная лексика и т.п.).</a:t>
            </a:r>
            <a:endParaRPr lang="ru-RU" altLang="ru-RU" sz="1600" b="1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eaLnBrk="1" hangingPunct="1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altLang="ru-RU" sz="20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ИНТЕРНЕТ </a:t>
            </a:r>
            <a: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ЦЕНЗОР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—</a:t>
            </a:r>
            <a:r>
              <a:rPr lang="ru-RU" altLang="ru-RU" sz="20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программа содержит</a:t>
            </a:r>
            <a:b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уникальные </a:t>
            </a:r>
            <a:r>
              <a:rPr lang="ru-RU" altLang="ru-RU" sz="20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вручную проверенные "белые списки</a:t>
            </a:r>
            <a: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",</a:t>
            </a:r>
            <a:b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включающие </a:t>
            </a:r>
            <a:r>
              <a:rPr lang="ru-RU" altLang="ru-RU" sz="20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все безопасные </a:t>
            </a:r>
            <a: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отечественные сайты</a:t>
            </a:r>
            <a:b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и </a:t>
            </a:r>
            <a:r>
              <a:rPr lang="ru-RU" altLang="ru-RU" sz="20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основные иностранные </a:t>
            </a:r>
            <a: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ресурсы. Программа</a:t>
            </a:r>
            <a:b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надежно </a:t>
            </a:r>
            <a:r>
              <a:rPr lang="ru-RU" altLang="ru-RU" sz="20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защищена от взлома и обхода фильтрации.</a:t>
            </a:r>
            <a:endParaRPr lang="ru-RU" altLang="ru-RU" sz="1600" b="1" dirty="0">
              <a:solidFill>
                <a:schemeClr val="accent6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388" y="260350"/>
            <a:ext cx="8856662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CC3300"/>
                </a:solidFill>
                <a:latin typeface="Calibri" panose="020F0502020204030204" pitchFamily="34" charset="0"/>
              </a:rPr>
              <a:t>6. </a:t>
            </a:r>
            <a:r>
              <a:rPr lang="ru-RU" sz="2800" b="1" dirty="0" smtClean="0">
                <a:solidFill>
                  <a:srgbClr val="CC3300"/>
                </a:solidFill>
                <a:latin typeface="Calibri" panose="020F0502020204030204" pitchFamily="34" charset="0"/>
              </a:rPr>
              <a:t>Контролируйте пребывание </a:t>
            </a:r>
            <a:r>
              <a:rPr lang="ru-RU" sz="2800" b="1" dirty="0">
                <a:solidFill>
                  <a:srgbClr val="CC3300"/>
                </a:solidFill>
                <a:latin typeface="Calibri" panose="020F0502020204030204" pitchFamily="34" charset="0"/>
              </a:rPr>
              <a:t>ребенка в </a:t>
            </a:r>
            <a:r>
              <a:rPr lang="ru-RU" sz="2800" b="1" dirty="0" smtClean="0">
                <a:solidFill>
                  <a:srgbClr val="CC3300"/>
                </a:solidFill>
                <a:latin typeface="Calibri" panose="020F0502020204030204" pitchFamily="34" charset="0"/>
              </a:rPr>
              <a:t>сети</a:t>
            </a:r>
            <a:br>
              <a:rPr lang="ru-RU" sz="2800" b="1" dirty="0" smtClean="0">
                <a:solidFill>
                  <a:srgbClr val="CC3300"/>
                </a:solidFill>
                <a:latin typeface="Calibri" panose="020F0502020204030204" pitchFamily="34" charset="0"/>
              </a:rPr>
            </a:br>
            <a:r>
              <a:rPr lang="ru-RU" sz="2800" b="1" dirty="0" smtClean="0">
                <a:solidFill>
                  <a:srgbClr val="CC3300"/>
                </a:solidFill>
                <a:latin typeface="Calibri" panose="020F0502020204030204" pitchFamily="34" charset="0"/>
              </a:rPr>
              <a:t>с </a:t>
            </a:r>
            <a:r>
              <a:rPr lang="ru-RU" sz="2800" b="1" dirty="0">
                <a:solidFill>
                  <a:srgbClr val="CC3300"/>
                </a:solidFill>
                <a:latin typeface="Calibri" panose="020F0502020204030204" pitchFamily="34" charset="0"/>
              </a:rPr>
              <a:t>помощью технических средств</a:t>
            </a:r>
          </a:p>
          <a:p>
            <a:pPr algn="ctr">
              <a:defRPr/>
            </a:pPr>
            <a:endParaRPr lang="ru-RU" dirty="0">
              <a:solidFill>
                <a:srgbClr val="CC3300"/>
              </a:solidFill>
              <a:latin typeface="a_MonumentoTitul" panose="02060906030706050204" pitchFamily="18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050" y="4581128"/>
            <a:ext cx="2286000" cy="171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1700808"/>
            <a:ext cx="7848872" cy="3799894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1. Лучше понять подростковый возраст и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 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больше узнать о профилактике рисков.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marL="0" lvl="0" indent="0">
              <a:buNone/>
            </a:pPr>
            <a:endParaRPr lang="ru-RU" sz="1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2. Обсудить 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основные риски Интернета для 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детей</a:t>
            </a:r>
            <a:b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</a:b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 и подростков.</a:t>
            </a:r>
          </a:p>
          <a:p>
            <a:pPr marL="0" lvl="0" indent="0">
              <a:buNone/>
            </a:pPr>
            <a:endParaRPr lang="ru-RU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3. Узнать о 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возможностях получения 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профессиональной 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помощи (психологической, медицинской, юридической) в 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ситуациях 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угроз для жизни 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детей и подростков.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858614"/>
          </a:xfrm>
        </p:spPr>
        <p:txBody>
          <a:bodyPr/>
          <a:lstStyle/>
          <a:p>
            <a:r>
              <a:rPr lang="ru-RU" sz="3000" dirty="0" smtClean="0">
                <a:solidFill>
                  <a:schemeClr val="accent6">
                    <a:lumMod val="50000"/>
                  </a:schemeClr>
                </a:solidFill>
                <a:latin typeface="a_MonumentoTitul" panose="02060906030706050204" pitchFamily="18" charset="-52"/>
              </a:rPr>
              <a:t>Для чего мы собрались?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4278514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Прямоугольник 3"/>
          <p:cNvSpPr>
            <a:spLocks noChangeArrowheads="1"/>
          </p:cNvSpPr>
          <p:nvPr/>
        </p:nvSpPr>
        <p:spPr bwMode="auto">
          <a:xfrm>
            <a:off x="214282" y="1071546"/>
            <a:ext cx="2071702" cy="255454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altLang="ru-RU" sz="2000" b="1" dirty="0">
                <a:solidFill>
                  <a:srgbClr val="161C1E"/>
                </a:solidFill>
                <a:latin typeface="Calibri" pitchFamily="34" charset="0"/>
                <a:cs typeface="Times New Roman" pitchFamily="18" charset="0"/>
              </a:rPr>
              <a:t>Научите ребенка, </a:t>
            </a:r>
            <a:r>
              <a:rPr lang="ru-RU" altLang="ru-RU" sz="2000" b="1" dirty="0" smtClean="0">
                <a:solidFill>
                  <a:srgbClr val="161C1E"/>
                </a:solidFill>
                <a:latin typeface="Calibri" pitchFamily="34" charset="0"/>
                <a:cs typeface="Times New Roman" pitchFamily="18" charset="0"/>
              </a:rPr>
              <a:t>принимая решение</a:t>
            </a:r>
            <a:r>
              <a:rPr lang="ru-RU" altLang="ru-RU" sz="2000" b="1" dirty="0">
                <a:solidFill>
                  <a:srgbClr val="161C1E"/>
                </a:solidFill>
                <a:latin typeface="Calibri" pitchFamily="34" charset="0"/>
                <a:cs typeface="Times New Roman" pitchFamily="18" charset="0"/>
              </a:rPr>
              <a:t>, </a:t>
            </a:r>
            <a:r>
              <a:rPr lang="ru-RU" altLang="ru-RU" sz="2000" b="1" dirty="0" smtClean="0">
                <a:solidFill>
                  <a:srgbClr val="161C1E"/>
                </a:solidFill>
                <a:latin typeface="Calibri" pitchFamily="34" charset="0"/>
                <a:cs typeface="Times New Roman" pitchFamily="18" charset="0"/>
              </a:rPr>
              <a:t>просчитывать его последствия</a:t>
            </a:r>
            <a:br>
              <a:rPr lang="ru-RU" altLang="ru-RU" sz="2000" b="1" dirty="0" smtClean="0">
                <a:solidFill>
                  <a:srgbClr val="161C1E"/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altLang="ru-RU" sz="2000" b="1" dirty="0" smtClean="0">
                <a:solidFill>
                  <a:srgbClr val="161C1E"/>
                </a:solidFill>
                <a:latin typeface="Calibri" pitchFamily="34" charset="0"/>
                <a:cs typeface="Times New Roman" pitchFamily="18" charset="0"/>
              </a:rPr>
              <a:t>и </a:t>
            </a:r>
            <a:r>
              <a:rPr lang="ru-RU" altLang="ru-RU" sz="2000" b="1" dirty="0">
                <a:solidFill>
                  <a:srgbClr val="161C1E"/>
                </a:solidFill>
                <a:latin typeface="Calibri" pitchFamily="34" charset="0"/>
                <a:cs typeface="Times New Roman" pitchFamily="18" charset="0"/>
              </a:rPr>
              <a:t>меру </a:t>
            </a:r>
            <a:r>
              <a:rPr lang="ru-RU" altLang="ru-RU" sz="2000" b="1" dirty="0" smtClean="0">
                <a:solidFill>
                  <a:srgbClr val="161C1E"/>
                </a:solidFill>
                <a:latin typeface="Calibri" pitchFamily="34" charset="0"/>
                <a:cs typeface="Times New Roman" pitchFamily="18" charset="0"/>
              </a:rPr>
              <a:t>ответственности</a:t>
            </a:r>
            <a:endParaRPr lang="ru-RU" altLang="ru-RU" sz="2000" b="1" dirty="0">
              <a:solidFill>
                <a:srgbClr val="161C1E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7892" name="Прямоугольник 5"/>
          <p:cNvSpPr>
            <a:spLocks noChangeArrowheads="1"/>
          </p:cNvSpPr>
          <p:nvPr/>
        </p:nvSpPr>
        <p:spPr bwMode="auto">
          <a:xfrm>
            <a:off x="7072330" y="1071546"/>
            <a:ext cx="1857388" cy="2246769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Научите ребенка выражать свои </a:t>
            </a:r>
            <a:r>
              <a:rPr lang="ru-RU" sz="20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эмоции</a:t>
            </a:r>
            <a:br>
              <a:rPr lang="ru-RU" sz="20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социально приемлемых </a:t>
            </a:r>
            <a:r>
              <a:rPr lang="ru-RU" sz="20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формах</a:t>
            </a:r>
            <a:endParaRPr lang="ru-RU" sz="2000" dirty="0"/>
          </a:p>
        </p:txBody>
      </p:sp>
      <p:sp>
        <p:nvSpPr>
          <p:cNvPr id="33796" name="Прямоугольник 8"/>
          <p:cNvSpPr>
            <a:spLocks noChangeArrowheads="1"/>
          </p:cNvSpPr>
          <p:nvPr/>
        </p:nvSpPr>
        <p:spPr bwMode="auto">
          <a:xfrm>
            <a:off x="214282" y="3786190"/>
            <a:ext cx="2000264" cy="286232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altLang="ru-RU" sz="2000" b="1" dirty="0">
                <a:latin typeface="Calibri" pitchFamily="34" charset="0"/>
                <a:cs typeface="Times New Roman" pitchFamily="18" charset="0"/>
              </a:rPr>
              <a:t>Постарайтесь задавать </a:t>
            </a:r>
            <a:r>
              <a:rPr lang="ru-RU" altLang="ru-RU" sz="2000" b="1" dirty="0" smtClean="0">
                <a:latin typeface="Calibri" pitchFamily="34" charset="0"/>
                <a:cs typeface="Times New Roman" pitchFamily="18" charset="0"/>
              </a:rPr>
              <a:t>открытые вопросы</a:t>
            </a:r>
            <a:r>
              <a:rPr lang="ru-RU" altLang="ru-RU" sz="2000" b="1" dirty="0">
                <a:latin typeface="Calibri" pitchFamily="34" charset="0"/>
                <a:cs typeface="Times New Roman" pitchFamily="18" charset="0"/>
              </a:rPr>
              <a:t>, </a:t>
            </a:r>
            <a:r>
              <a:rPr lang="ru-RU" altLang="ru-RU" sz="2000" b="1" dirty="0" smtClean="0">
                <a:latin typeface="Calibri" pitchFamily="34" charset="0"/>
                <a:cs typeface="Times New Roman" pitchFamily="18" charset="0"/>
              </a:rPr>
              <a:t>над которыми надо подумать и не ограничиваться </a:t>
            </a:r>
            <a:r>
              <a:rPr lang="ru-RU" altLang="ru-RU" sz="2000" b="1" dirty="0">
                <a:latin typeface="Calibri" pitchFamily="34" charset="0"/>
                <a:cs typeface="Times New Roman" pitchFamily="18" charset="0"/>
              </a:rPr>
              <a:t>односложным «да» или «нет»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8596" y="285728"/>
            <a:ext cx="844944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5" algn="ctr">
              <a:defRPr/>
            </a:pPr>
            <a:r>
              <a:rPr lang="ru-RU" sz="3000" b="1" dirty="0">
                <a:solidFill>
                  <a:srgbClr val="CC33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7. Учите ребенка </a:t>
            </a:r>
            <a:r>
              <a:rPr lang="ru-RU" sz="3000" b="1" dirty="0" smtClean="0">
                <a:solidFill>
                  <a:srgbClr val="CC33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и справляться с трудностями.</a:t>
            </a:r>
            <a:endParaRPr lang="ru-RU" sz="3000" b="1" dirty="0">
              <a:solidFill>
                <a:srgbClr val="CC33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799" name="Прямоугольник 8"/>
          <p:cNvSpPr>
            <a:spLocks noChangeArrowheads="1"/>
          </p:cNvSpPr>
          <p:nvPr/>
        </p:nvSpPr>
        <p:spPr bwMode="auto">
          <a:xfrm>
            <a:off x="2500298" y="4286256"/>
            <a:ext cx="4357718" cy="224676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altLang="ru-RU" sz="2000" b="1" dirty="0" smtClean="0">
              <a:latin typeface="Calibri" pitchFamily="34" charset="0"/>
              <a:cs typeface="Times New Roman" pitchFamily="18" charset="0"/>
            </a:endParaRPr>
          </a:p>
          <a:p>
            <a:pPr algn="ctr"/>
            <a:r>
              <a:rPr lang="ru-RU" altLang="ru-RU" sz="2000" b="1" dirty="0" smtClean="0">
                <a:latin typeface="Calibri" pitchFamily="34" charset="0"/>
                <a:cs typeface="Times New Roman" pitchFamily="18" charset="0"/>
              </a:rPr>
              <a:t>Расскажите</a:t>
            </a:r>
            <a:br>
              <a:rPr lang="ru-RU" altLang="ru-RU" sz="2000" b="1" dirty="0" smtClean="0">
                <a:latin typeface="Calibri" pitchFamily="34" charset="0"/>
                <a:cs typeface="Times New Roman" pitchFamily="18" charset="0"/>
              </a:rPr>
            </a:br>
            <a:r>
              <a:rPr lang="ru-RU" altLang="ru-RU" sz="2000" b="1" dirty="0" smtClean="0">
                <a:latin typeface="Calibri" pitchFamily="34" charset="0"/>
                <a:cs typeface="Times New Roman" pitchFamily="18" charset="0"/>
              </a:rPr>
              <a:t>о людях, к которым можно обратиться за помощью</a:t>
            </a:r>
            <a:br>
              <a:rPr lang="ru-RU" altLang="ru-RU" sz="2000" b="1" dirty="0" smtClean="0">
                <a:latin typeface="Calibri" pitchFamily="34" charset="0"/>
                <a:cs typeface="Times New Roman" pitchFamily="18" charset="0"/>
              </a:rPr>
            </a:br>
            <a:r>
              <a:rPr lang="ru-RU" altLang="ru-RU" sz="2000" b="1" dirty="0" smtClean="0">
                <a:latin typeface="Calibri" pitchFamily="34" charset="0"/>
                <a:cs typeface="Times New Roman" pitchFamily="18" charset="0"/>
              </a:rPr>
              <a:t>в трудных ситуациях, </a:t>
            </a:r>
            <a:br>
              <a:rPr lang="ru-RU" altLang="ru-RU" sz="2000" b="1" dirty="0" smtClean="0">
                <a:latin typeface="Calibri" pitchFamily="34" charset="0"/>
                <a:cs typeface="Times New Roman" pitchFamily="18" charset="0"/>
              </a:rPr>
            </a:br>
            <a:r>
              <a:rPr lang="ru-RU" altLang="ru-RU" sz="2000" b="1" dirty="0" smtClean="0">
                <a:latin typeface="Calibri" pitchFamily="34" charset="0"/>
                <a:cs typeface="Times New Roman" pitchFamily="18" charset="0"/>
              </a:rPr>
              <a:t>о службах экстренной помощи</a:t>
            </a:r>
          </a:p>
          <a:p>
            <a:pPr algn="ctr"/>
            <a:endParaRPr lang="ru-RU" altLang="ru-RU" sz="2000" b="1" dirty="0" smtClean="0">
              <a:latin typeface="Calibri" pitchFamily="34" charset="0"/>
            </a:endParaRPr>
          </a:p>
        </p:txBody>
      </p:sp>
      <p:sp>
        <p:nvSpPr>
          <p:cNvPr id="33800" name="Прямоугольник 3"/>
          <p:cNvSpPr>
            <a:spLocks noChangeArrowheads="1"/>
          </p:cNvSpPr>
          <p:nvPr/>
        </p:nvSpPr>
        <p:spPr bwMode="auto">
          <a:xfrm>
            <a:off x="7072330" y="3500438"/>
            <a:ext cx="1857388" cy="317009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altLang="ru-RU" sz="2000" b="1" dirty="0" smtClean="0">
                <a:latin typeface="Calibri" pitchFamily="34" charset="0"/>
                <a:cs typeface="Times New Roman" pitchFamily="18" charset="0"/>
              </a:rPr>
              <a:t>Научите ребенка расслабляться, </a:t>
            </a:r>
          </a:p>
          <a:p>
            <a:r>
              <a:rPr lang="ru-RU" altLang="ru-RU" sz="2000" b="1" dirty="0" smtClean="0">
                <a:latin typeface="Calibri" pitchFamily="34" charset="0"/>
                <a:cs typeface="Times New Roman" pitchFamily="18" charset="0"/>
              </a:rPr>
              <a:t>управлять своими эмоциями</a:t>
            </a:r>
            <a:br>
              <a:rPr lang="ru-RU" altLang="ru-RU" sz="2000" b="1" dirty="0" smtClean="0">
                <a:latin typeface="Calibri" pitchFamily="34" charset="0"/>
                <a:cs typeface="Times New Roman" pitchFamily="18" charset="0"/>
              </a:rPr>
            </a:br>
            <a:r>
              <a:rPr lang="ru-RU" altLang="ru-RU" sz="2000" b="1" dirty="0" smtClean="0">
                <a:latin typeface="Calibri" pitchFamily="34" charset="0"/>
                <a:cs typeface="Times New Roman" pitchFamily="18" charset="0"/>
              </a:rPr>
              <a:t>в сложных, критических для него ситуациях</a:t>
            </a:r>
            <a:endParaRPr lang="ru-RU" altLang="ru-RU" sz="2000" b="1" dirty="0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46082" name="Picture 2" descr="E:\АНО ЦНПРО\ИЗДАНИЯ\2015\Школа без насилия\Рабочая\Картинки\Vicki C\Cousi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298" y="1214422"/>
            <a:ext cx="4357717" cy="285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148100"/>
            <a:ext cx="5364088" cy="37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0034" y="357166"/>
            <a:ext cx="784867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5" algn="ctr">
              <a:defRPr/>
            </a:pPr>
            <a:r>
              <a:rPr lang="ru-RU" sz="3000" b="1" dirty="0">
                <a:solidFill>
                  <a:srgbClr val="CC33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8. </a:t>
            </a:r>
            <a:r>
              <a:rPr lang="ru-RU" sz="3000" b="1" dirty="0" smtClean="0">
                <a:solidFill>
                  <a:srgbClr val="CC33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Говорите </a:t>
            </a:r>
            <a:r>
              <a:rPr lang="ru-RU" sz="3000" b="1" dirty="0">
                <a:solidFill>
                  <a:srgbClr val="CC33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ru-RU" sz="3000" b="1" dirty="0" smtClean="0">
                <a:solidFill>
                  <a:srgbClr val="CC33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душам</a:t>
            </a:r>
            <a:endParaRPr lang="ru-RU" sz="3000" b="1" dirty="0">
              <a:solidFill>
                <a:srgbClr val="CC33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819" name="Прямоугольник 2"/>
          <p:cNvSpPr>
            <a:spLocks noChangeArrowheads="1"/>
          </p:cNvSpPr>
          <p:nvPr/>
        </p:nvSpPr>
        <p:spPr bwMode="auto">
          <a:xfrm>
            <a:off x="357158" y="1142984"/>
            <a:ext cx="8569077" cy="493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Aft>
                <a:spcPts val="600"/>
              </a:spcAft>
              <a:buFont typeface="Candara" pitchFamily="34" charset="0"/>
              <a:buAutoNum type="arabicPeriod"/>
            </a:pPr>
            <a: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Перед </a:t>
            </a:r>
            <a:r>
              <a:rPr lang="ru-RU" alt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началом разговора проговорите про </a:t>
            </a:r>
            <a: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себя, как </a:t>
            </a:r>
            <a:r>
              <a:rPr lang="ru-RU" alt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Вы любите </a:t>
            </a:r>
            <a: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   своего </a:t>
            </a:r>
            <a:r>
              <a:rPr lang="ru-RU" alt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ребенка, </a:t>
            </a:r>
            <a: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что он ценнее всего в этой жизни. </a:t>
            </a:r>
            <a:endParaRPr lang="ru-RU" altLang="ru-RU" sz="9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spcAft>
                <a:spcPts val="600"/>
              </a:spcAft>
              <a:buFont typeface="Candara" pitchFamily="34" charset="0"/>
              <a:buAutoNum type="arabicPeriod"/>
            </a:pPr>
            <a: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Выслушивайте </a:t>
            </a:r>
            <a:r>
              <a:rPr lang="ru-RU" alt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и постарайтесь услышать. </a:t>
            </a:r>
            <a:endParaRPr lang="ru-RU" altLang="ru-RU" sz="900" b="1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spcAft>
                <a:spcPts val="600"/>
              </a:spcAft>
              <a:buFont typeface="Candara" pitchFamily="34" charset="0"/>
              <a:buAutoNum type="arabicPeriod"/>
            </a:pPr>
            <a: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Обсуждайте проблемы открыто, это снимает </a:t>
            </a:r>
            <a:r>
              <a:rPr lang="ru-RU" alt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тревожность. </a:t>
            </a:r>
            <a:endParaRPr lang="ru-RU" altLang="ru-RU" sz="900" b="1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spcAft>
                <a:spcPts val="600"/>
              </a:spcAft>
              <a:buFont typeface="Candara" pitchFamily="34" charset="0"/>
              <a:buAutoNum type="arabicPeriod"/>
            </a:pPr>
            <a: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Подчеркивайте временный характер проблем, вселяйте надежду. </a:t>
            </a:r>
            <a:endParaRPr lang="ru-RU" altLang="ru-RU" b="1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spcAft>
                <a:spcPts val="600"/>
              </a:spcAft>
              <a:buFont typeface="Candara" pitchFamily="34" charset="0"/>
              <a:buAutoNum type="arabicPeriod"/>
            </a:pPr>
            <a: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Обещайте, что </a:t>
            </a:r>
            <a:r>
              <a:rPr lang="ru-RU" alt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без его </a:t>
            </a:r>
            <a: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согласия</a:t>
            </a:r>
            <a:b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   Вы </a:t>
            </a:r>
            <a:r>
              <a:rPr lang="ru-RU" alt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не расскажете </a:t>
            </a:r>
            <a: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никому о разговоре</a:t>
            </a:r>
            <a:r>
              <a:rPr lang="ru-RU" alt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. </a:t>
            </a:r>
          </a:p>
          <a:p>
            <a:pPr eaLnBrk="1" hangingPunct="1">
              <a:spcAft>
                <a:spcPts val="600"/>
              </a:spcAft>
              <a:buFont typeface="Candara" pitchFamily="34" charset="0"/>
              <a:buAutoNum type="arabicPeriod"/>
            </a:pPr>
            <a: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Ищите </a:t>
            </a:r>
            <a:r>
              <a:rPr lang="ru-RU" alt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конструктивные </a:t>
            </a:r>
            <a: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выходы</a:t>
            </a:r>
            <a:b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   из </a:t>
            </a:r>
            <a:r>
              <a:rPr lang="ru-RU" alt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ситуации. </a:t>
            </a:r>
          </a:p>
          <a:p>
            <a:pPr eaLnBrk="1" hangingPunct="1">
              <a:buFont typeface="Candara" pitchFamily="34" charset="0"/>
              <a:buAutoNum type="arabicPeriod"/>
            </a:pPr>
            <a: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Не оставляйте</a:t>
            </a:r>
            <a:b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   подростка </a:t>
            </a:r>
            <a:r>
              <a:rPr lang="ru-RU" alt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в </a:t>
            </a:r>
            <a: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одиночестве</a:t>
            </a:r>
            <a:b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   даже </a:t>
            </a:r>
            <a:r>
              <a:rPr lang="ru-RU" alt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после </a:t>
            </a:r>
            <a: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успешного</a:t>
            </a:r>
            <a:b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   разговора</a:t>
            </a:r>
            <a:r>
              <a:rPr lang="ru-RU" alt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3136"/>
            <a:ext cx="9144000" cy="220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1021" y="188640"/>
            <a:ext cx="84249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5" algn="ctr">
              <a:defRPr/>
            </a:pPr>
            <a:r>
              <a:rPr lang="ru-RU" sz="3000" b="1" dirty="0">
                <a:solidFill>
                  <a:srgbClr val="CC33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9. </a:t>
            </a:r>
            <a:r>
              <a:rPr lang="ru-RU" sz="3000" b="1" dirty="0" smtClean="0">
                <a:solidFill>
                  <a:srgbClr val="CC33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Обратитесь </a:t>
            </a:r>
            <a:r>
              <a:rPr lang="ru-RU" sz="3000" b="1" dirty="0">
                <a:solidFill>
                  <a:srgbClr val="CC33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за помощью к </a:t>
            </a:r>
            <a:r>
              <a:rPr lang="ru-RU" sz="3000" b="1" dirty="0" smtClean="0">
                <a:solidFill>
                  <a:srgbClr val="CC33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специалистам</a:t>
            </a:r>
            <a:endParaRPr lang="ru-RU" sz="2000" b="1" dirty="0">
              <a:solidFill>
                <a:srgbClr val="CC3300"/>
              </a:solidFill>
              <a:latin typeface="a_MonumentoTitul" panose="0206090603070605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1088" y="1052736"/>
            <a:ext cx="827487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ru-RU" sz="2100" b="1" dirty="0">
                <a:latin typeface="Calibri" panose="020F0502020204030204" pitchFamily="34" charset="0"/>
                <a:cs typeface="Times New Roman" panose="02020603050405020304" pitchFamily="18" charset="0"/>
              </a:rPr>
              <a:t>Обращение не несет за собой никаких негативных </a:t>
            </a:r>
            <a:r>
              <a:rPr lang="ru-RU" sz="21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последствий.</a:t>
            </a:r>
            <a:br>
              <a:rPr lang="ru-RU" sz="21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1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100" b="1" dirty="0">
                <a:latin typeface="Calibri" panose="020F0502020204030204" pitchFamily="34" charset="0"/>
                <a:cs typeface="Times New Roman" panose="02020603050405020304" pitchFamily="18" charset="0"/>
              </a:rPr>
              <a:t>ситуации риска и угрозы жизни будет выявлена подлинная </a:t>
            </a:r>
            <a:r>
              <a:rPr lang="ru-RU" sz="21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причина сильнейших </a:t>
            </a:r>
            <a:r>
              <a:rPr lang="ru-RU" sz="2100" b="1" dirty="0">
                <a:latin typeface="Calibri" panose="020F0502020204030204" pitchFamily="34" charset="0"/>
                <a:cs typeface="Times New Roman" panose="02020603050405020304" pitchFamily="18" charset="0"/>
              </a:rPr>
              <a:t>негативных переживаний и оказана профессиональная помощь</a:t>
            </a:r>
            <a:r>
              <a:rPr lang="ru-RU" sz="21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ru-RU" sz="21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ru-RU" sz="21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ru-RU" sz="2100" b="1" dirty="0">
                <a:latin typeface="Calibri" panose="020F0502020204030204" pitchFamily="34" charset="0"/>
                <a:cs typeface="Times New Roman" panose="02020603050405020304" pitchFamily="18" charset="0"/>
              </a:rPr>
              <a:t>Вам поможет памятка для родителей «Куда обратиться, если есть подозрения о нахождении ребенка в «группах смерти»?», которая доступна в интернете по адресу:</a:t>
            </a:r>
          </a:p>
          <a:p>
            <a:pPr algn="ctr">
              <a:defRPr/>
            </a:pPr>
            <a:r>
              <a:rPr lang="ru-RU" sz="2100" b="1" dirty="0">
                <a:latin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http://</a:t>
            </a:r>
            <a:r>
              <a:rPr lang="ru-RU" sz="2100" b="1" dirty="0" smtClean="0">
                <a:latin typeface="Calibri" panose="020F0502020204030204" pitchFamily="34" charset="0"/>
                <a:cs typeface="Times New Roman" panose="02020603050405020304" pitchFamily="18" charset="0"/>
                <a:hlinkClick r:id="rId4"/>
              </a:rPr>
              <a:t>www.ya-roditel.ru/parents/ig/gruppy-smerti-chto-nuzhno-znat-o-nikh-roditelyam</a:t>
            </a:r>
            <a:r>
              <a:rPr lang="ru-RU" sz="2100" b="1" dirty="0">
                <a:latin typeface="Calibri" panose="020F0502020204030204" pitchFamily="34" charset="0"/>
                <a:cs typeface="Times New Roman" panose="02020603050405020304" pitchFamily="18" charset="0"/>
                <a:hlinkClick r:id="rId4"/>
              </a:rPr>
              <a:t>/</a:t>
            </a:r>
            <a:endParaRPr lang="ru-RU" sz="21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00"/>
          <a:stretch/>
        </p:blipFill>
        <p:spPr>
          <a:xfrm>
            <a:off x="1" y="0"/>
            <a:ext cx="9135142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11560" y="764704"/>
            <a:ext cx="792088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95000"/>
              <a:defRPr/>
            </a:pPr>
            <a:endParaRPr lang="ru-RU" sz="1800" b="1" dirty="0">
              <a:latin typeface="Calibri" panose="020F0502020204030204" pitchFamily="34" charset="0"/>
            </a:endParaRPr>
          </a:p>
          <a:p>
            <a:pPr marL="274320" indent="-274320"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95000"/>
              <a:buFont typeface="Wingdings 2"/>
              <a:buChar char=""/>
              <a:defRPr/>
            </a:pPr>
            <a:endParaRPr lang="ru-RU" sz="1800" b="1" dirty="0" smtClean="0">
              <a:latin typeface="Calibri" panose="020F0502020204030204" pitchFamily="34" charset="0"/>
            </a:endParaRPr>
          </a:p>
          <a:p>
            <a:pPr marL="274320" indent="-274320"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95000"/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Общероссийский</a:t>
            </a:r>
            <a:r>
              <a:rPr lang="en-US" sz="3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  <a:p>
            <a:pPr marL="274320" indent="-274320"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95000"/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детский </a:t>
            </a:r>
            <a:r>
              <a:rPr lang="ru-RU" sz="3600" b="1" dirty="0">
                <a:solidFill>
                  <a:schemeClr val="bg1"/>
                </a:solidFill>
                <a:latin typeface="Calibri" panose="020F0502020204030204" pitchFamily="34" charset="0"/>
              </a:rPr>
              <a:t>телефон доверия: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95000"/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8-800-2000-122</a:t>
            </a:r>
            <a:endParaRPr lang="en-US" sz="36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95000"/>
              <a:defRPr/>
            </a:pPr>
            <a:endParaRPr lang="ru-RU" sz="36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3600" b="1" dirty="0">
                <a:solidFill>
                  <a:schemeClr val="bg1"/>
                </a:solidFill>
                <a:latin typeface="Calibri" panose="020F0502020204030204" pitchFamily="34" charset="0"/>
              </a:rPr>
              <a:t>Горячая линия </a:t>
            </a:r>
            <a:endParaRPr lang="en-US" sz="36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«</a:t>
            </a:r>
            <a:r>
              <a:rPr lang="ru-RU" sz="3600" b="1" dirty="0">
                <a:solidFill>
                  <a:schemeClr val="bg1"/>
                </a:solidFill>
                <a:latin typeface="Calibri" panose="020F0502020204030204" pitchFamily="34" charset="0"/>
              </a:rPr>
              <a:t>Ребенок в опасности» </a:t>
            </a:r>
            <a:endParaRPr lang="ru-RU" sz="36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Следственного </a:t>
            </a:r>
            <a:r>
              <a:rPr lang="ru-RU" sz="3600" b="1" dirty="0">
                <a:solidFill>
                  <a:schemeClr val="bg1"/>
                </a:solidFill>
                <a:latin typeface="Calibri" panose="020F0502020204030204" pitchFamily="34" charset="0"/>
              </a:rPr>
              <a:t>комитета РФ</a:t>
            </a:r>
            <a:endParaRPr lang="ru-RU" sz="36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3600" dirty="0">
                <a:solidFill>
                  <a:schemeClr val="bg1"/>
                </a:solidFill>
                <a:latin typeface="Calibri" panose="020F0502020204030204" pitchFamily="34" charset="0"/>
              </a:rPr>
              <a:t> </a:t>
            </a:r>
            <a:r>
              <a:rPr lang="ru-RU" sz="3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8-800-200-19-10</a:t>
            </a:r>
            <a:endParaRPr lang="ru-RU" sz="3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5" y="116632"/>
            <a:ext cx="90364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Специализированная страница Интернет</a:t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«Ценность жизни. Профилактика суицидального поведения несовершеннолетних»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—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b="1" dirty="0" smtClean="0">
                <a:latin typeface="Calibri" panose="020F0502020204030204" pitchFamily="34" charset="0"/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http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://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www.fcprc.ru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0415" y="1530864"/>
            <a:ext cx="7877708" cy="50789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1357298"/>
            <a:ext cx="7545388" cy="46628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ü"/>
              <a:defRPr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Главными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средствами профилактики являются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ДОВЕРИЕ</a:t>
            </a:r>
            <a:r>
              <a:rPr lang="ru-RU" sz="2800" b="1" dirty="0">
                <a:solidFill>
                  <a:srgbClr val="00666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28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КОНТРОЛЬ.</a:t>
            </a:r>
          </a:p>
          <a:p>
            <a:pPr>
              <a:buFont typeface="Wingdings" pitchFamily="2" charset="2"/>
              <a:buChar char="ü"/>
              <a:defRPr/>
            </a:pPr>
            <a:endParaRPr lang="ru-RU" sz="10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Обращайте внимание на эмоциональное состояние Вашего ребенка. 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ü"/>
              <a:defRPr/>
            </a:pPr>
            <a:endParaRPr lang="ru-RU" sz="10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Общайтесь, обсуждайте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проблемы,</a:t>
            </a:r>
            <a:b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учите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их разрешать, внушайте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оптимизм.</a:t>
            </a:r>
          </a:p>
          <a:p>
            <a:pPr marL="457200" indent="-457200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sz="1000" b="1" dirty="0" smtClean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Проявляйте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бдительность. 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ü"/>
              <a:defRPr/>
            </a:pPr>
            <a:endParaRPr lang="ru-RU" sz="10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Если Вы не справляетесь сами, не стесняйтесь обращаться за помощью. 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971600" y="537349"/>
            <a:ext cx="741682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3000" b="1" dirty="0" smtClean="0">
                <a:solidFill>
                  <a:schemeClr val="accent6">
                    <a:lumMod val="50000"/>
                  </a:schemeClr>
                </a:solidFill>
                <a:latin typeface="a_MonumentoTitul" panose="02060906030706050204" pitchFamily="18" charset="-52"/>
              </a:rPr>
              <a:t>Это Важно!</a:t>
            </a:r>
            <a:endParaRPr lang="en-US" altLang="ru-RU" sz="30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557242" y="332656"/>
            <a:ext cx="82296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3000" b="1" dirty="0" smtClean="0">
                <a:solidFill>
                  <a:schemeClr val="accent6">
                    <a:lumMod val="50000"/>
                  </a:schemeClr>
                </a:solidFill>
                <a:latin typeface="a_MonumentoTitul" panose="02060906030706050204" pitchFamily="18" charset="-52"/>
              </a:rPr>
              <a:t>«Домашнее Задание»</a:t>
            </a:r>
            <a:endParaRPr lang="en-US" altLang="ru-RU" sz="30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3040" y="1040760"/>
            <a:ext cx="864096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Упражнение «100 способов выразить любовь»</a:t>
            </a:r>
          </a:p>
          <a:p>
            <a:endParaRPr lang="ru-RU" sz="900" b="1" dirty="0" smtClean="0">
              <a:latin typeface="Calibri" panose="020F0502020204030204" pitchFamily="34" charset="0"/>
            </a:endParaRPr>
          </a:p>
          <a:p>
            <a:r>
              <a:rPr lang="ru-RU" sz="2000" b="1" dirty="0" smtClean="0">
                <a:latin typeface="Calibri" panose="020F0502020204030204" pitchFamily="34" charset="0"/>
              </a:rPr>
              <a:t>        Когда </a:t>
            </a:r>
            <a:r>
              <a:rPr lang="ru-RU" sz="2000" b="1" dirty="0">
                <a:latin typeface="Calibri" panose="020F0502020204030204" pitchFamily="34" charset="0"/>
              </a:rPr>
              <a:t>мы выражаем ребенку нашу любовь, мы даем ему </a:t>
            </a:r>
            <a:r>
              <a:rPr lang="ru-RU" sz="2000" b="1" dirty="0" smtClean="0">
                <a:latin typeface="Calibri" panose="020F0502020204030204" pitchFamily="34" charset="0"/>
              </a:rPr>
              <a:t>поддержку</a:t>
            </a:r>
            <a:br>
              <a:rPr lang="ru-RU" sz="2000" b="1" dirty="0" smtClean="0">
                <a:latin typeface="Calibri" panose="020F0502020204030204" pitchFamily="34" charset="0"/>
              </a:rPr>
            </a:br>
            <a:r>
              <a:rPr lang="ru-RU" sz="2000" b="1" dirty="0" smtClean="0">
                <a:latin typeface="Calibri" panose="020F0502020204030204" pitchFamily="34" charset="0"/>
              </a:rPr>
              <a:t>и </a:t>
            </a:r>
            <a:r>
              <a:rPr lang="ru-RU" sz="2000" b="1" dirty="0">
                <a:latin typeface="Calibri" panose="020F0502020204030204" pitchFamily="34" charset="0"/>
              </a:rPr>
              <a:t>чувство близости с нами, необходимые для его </a:t>
            </a:r>
            <a:r>
              <a:rPr lang="ru-RU" sz="2000" b="1" dirty="0" smtClean="0">
                <a:latin typeface="Calibri" panose="020F0502020204030204" pitchFamily="34" charset="0"/>
              </a:rPr>
              <a:t>самореализации.</a:t>
            </a:r>
            <a:br>
              <a:rPr lang="ru-RU" sz="2000" b="1" dirty="0" smtClean="0">
                <a:latin typeface="Calibri" panose="020F0502020204030204" pitchFamily="34" charset="0"/>
              </a:rPr>
            </a:br>
            <a:r>
              <a:rPr lang="ru-RU" sz="2000" b="1" dirty="0" smtClean="0">
                <a:latin typeface="Calibri" panose="020F0502020204030204" pitchFamily="34" charset="0"/>
              </a:rPr>
              <a:t>Есть </a:t>
            </a:r>
            <a:r>
              <a:rPr lang="ru-RU" sz="2000" b="1" dirty="0">
                <a:latin typeface="Calibri" panose="020F0502020204030204" pitchFamily="34" charset="0"/>
              </a:rPr>
              <a:t>много </a:t>
            </a:r>
            <a:r>
              <a:rPr lang="ru-RU" sz="2000" b="1" dirty="0" smtClean="0">
                <a:latin typeface="Calibri" panose="020F0502020204030204" pitchFamily="34" charset="0"/>
              </a:rPr>
              <a:t>слов </a:t>
            </a:r>
            <a:r>
              <a:rPr lang="ru-RU" sz="2000" b="1" dirty="0">
                <a:latin typeface="Calibri" panose="020F0502020204030204" pitchFamily="34" charset="0"/>
              </a:rPr>
              <a:t>и безмолвных жестов, которые </a:t>
            </a:r>
            <a:r>
              <a:rPr lang="ru-RU" sz="2000" b="1" dirty="0" smtClean="0">
                <a:latin typeface="Calibri" panose="020F0502020204030204" pitchFamily="34" charset="0"/>
              </a:rPr>
              <a:t>подходят к </a:t>
            </a:r>
            <a:r>
              <a:rPr lang="ru-RU" sz="2000" b="1" dirty="0">
                <a:latin typeface="Calibri" panose="020F0502020204030204" pitchFamily="34" charset="0"/>
              </a:rPr>
              <a:t>конкретной ситуации и </a:t>
            </a:r>
            <a:r>
              <a:rPr lang="ru-RU" sz="2000" b="1" dirty="0" smtClean="0">
                <a:latin typeface="Calibri" panose="020F0502020204030204" pitchFamily="34" charset="0"/>
              </a:rPr>
              <a:t>укрепляют </a:t>
            </a:r>
            <a:r>
              <a:rPr lang="ru-RU" sz="2000" b="1" dirty="0">
                <a:latin typeface="Calibri" panose="020F0502020204030204" pitchFamily="34" charset="0"/>
              </a:rPr>
              <a:t>в ребенке чувство </a:t>
            </a:r>
            <a:r>
              <a:rPr lang="ru-RU" sz="2000" b="1" dirty="0" smtClean="0">
                <a:latin typeface="Calibri" panose="020F0502020204030204" pitchFamily="34" charset="0"/>
              </a:rPr>
              <a:t>уверенности в </a:t>
            </a:r>
            <a:r>
              <a:rPr lang="ru-RU" sz="2000" b="1" dirty="0">
                <a:latin typeface="Calibri" panose="020F0502020204030204" pitchFamily="34" charset="0"/>
              </a:rPr>
              <a:t>себе, принятие мира и любви. </a:t>
            </a:r>
            <a:r>
              <a:rPr lang="ru-RU" sz="2000" b="1" dirty="0" smtClean="0">
                <a:latin typeface="Calibri" panose="020F0502020204030204" pitchFamily="34" charset="0"/>
              </a:rPr>
              <a:t>Есть много фраз, которые можно использовать </a:t>
            </a:r>
            <a:r>
              <a:rPr lang="ru-RU" sz="2000" b="1" dirty="0">
                <a:latin typeface="Calibri" panose="020F0502020204030204" pitchFamily="34" charset="0"/>
              </a:rPr>
              <a:t>как </a:t>
            </a:r>
            <a:r>
              <a:rPr lang="ru-RU" sz="2000" b="1" dirty="0" smtClean="0">
                <a:latin typeface="Calibri" panose="020F0502020204030204" pitchFamily="34" charset="0"/>
              </a:rPr>
              <a:t>идеи:</a:t>
            </a:r>
          </a:p>
          <a:p>
            <a:r>
              <a:rPr lang="ru-RU" sz="2000" b="1" dirty="0" smtClean="0">
                <a:latin typeface="Calibri" panose="020F0502020204030204" pitchFamily="34" charset="0"/>
              </a:rPr>
              <a:t>        1</a:t>
            </a:r>
            <a:r>
              <a:rPr lang="ru-RU" sz="2000" b="1" dirty="0">
                <a:latin typeface="Calibri" panose="020F0502020204030204" pitchFamily="34" charset="0"/>
              </a:rPr>
              <a:t>. Молодец!</a:t>
            </a:r>
          </a:p>
          <a:p>
            <a:r>
              <a:rPr lang="ru-RU" sz="2000" b="1" dirty="0" smtClean="0">
                <a:latin typeface="Calibri" panose="020F0502020204030204" pitchFamily="34" charset="0"/>
              </a:rPr>
              <a:t>        2</a:t>
            </a:r>
            <a:r>
              <a:rPr lang="ru-RU" sz="2000" b="1" dirty="0">
                <a:latin typeface="Calibri" panose="020F0502020204030204" pitchFamily="34" charset="0"/>
              </a:rPr>
              <a:t>. Хорошо. </a:t>
            </a:r>
          </a:p>
          <a:p>
            <a:r>
              <a:rPr lang="ru-RU" sz="2000" b="1" dirty="0" smtClean="0">
                <a:latin typeface="Calibri" panose="020F0502020204030204" pitchFamily="34" charset="0"/>
              </a:rPr>
              <a:t>        3. </a:t>
            </a:r>
            <a:r>
              <a:rPr lang="ru-RU" sz="2000" b="1" dirty="0">
                <a:latin typeface="Calibri" panose="020F0502020204030204" pitchFamily="34" charset="0"/>
              </a:rPr>
              <a:t>Отлично!</a:t>
            </a:r>
          </a:p>
          <a:p>
            <a:r>
              <a:rPr lang="ru-RU" sz="2000" b="1" dirty="0" smtClean="0">
                <a:latin typeface="Calibri" panose="020F0502020204030204" pitchFamily="34" charset="0"/>
              </a:rPr>
              <a:t>        4. </a:t>
            </a:r>
            <a:r>
              <a:rPr lang="ru-RU" sz="2000" b="1" dirty="0">
                <a:latin typeface="Calibri" panose="020F0502020204030204" pitchFamily="34" charset="0"/>
              </a:rPr>
              <a:t>Значительно лучше меня.</a:t>
            </a:r>
          </a:p>
          <a:p>
            <a:r>
              <a:rPr lang="ru-RU" sz="2000" b="1" dirty="0" smtClean="0">
                <a:latin typeface="Calibri" panose="020F0502020204030204" pitchFamily="34" charset="0"/>
              </a:rPr>
              <a:t>        5. </a:t>
            </a:r>
            <a:r>
              <a:rPr lang="ru-RU" sz="2000" b="1" dirty="0">
                <a:latin typeface="Calibri" panose="020F0502020204030204" pitchFamily="34" charset="0"/>
              </a:rPr>
              <a:t>Лучше, чем все, кого я </a:t>
            </a:r>
            <a:r>
              <a:rPr lang="ru-RU" sz="2000" b="1" dirty="0" smtClean="0">
                <a:latin typeface="Calibri" panose="020F0502020204030204" pitchFamily="34" charset="0"/>
              </a:rPr>
              <a:t>знаю…</a:t>
            </a:r>
            <a:endParaRPr lang="ru-RU" sz="2000" b="1" dirty="0">
              <a:latin typeface="Calibri" panose="020F0502020204030204" pitchFamily="34" charset="0"/>
            </a:endParaRPr>
          </a:p>
          <a:p>
            <a:endParaRPr lang="ru-RU" sz="900" b="1" dirty="0">
              <a:latin typeface="Calibri" panose="020F0502020204030204" pitchFamily="34" charset="0"/>
            </a:endParaRPr>
          </a:p>
          <a:p>
            <a:r>
              <a:rPr lang="ru-RU" sz="2000" b="1" dirty="0" smtClean="0">
                <a:latin typeface="Calibri" panose="020F0502020204030204" pitchFamily="34" charset="0"/>
              </a:rPr>
              <a:t> </a:t>
            </a:r>
            <a:r>
              <a:rPr lang="ru-RU" sz="2000" b="1" dirty="0">
                <a:latin typeface="Calibri" panose="020F0502020204030204" pitchFamily="34" charset="0"/>
              </a:rPr>
              <a:t>«Я люблю тебя</a:t>
            </a:r>
            <a:r>
              <a:rPr lang="ru-RU" sz="2000" b="1" dirty="0" smtClean="0">
                <a:latin typeface="Calibri" panose="020F0502020204030204" pitchFamily="34" charset="0"/>
              </a:rPr>
              <a:t>», — именно </a:t>
            </a:r>
            <a:r>
              <a:rPr lang="ru-RU" sz="2000" b="1" dirty="0">
                <a:latin typeface="Calibri" panose="020F0502020204030204" pitchFamily="34" charset="0"/>
              </a:rPr>
              <a:t>это стоит за всеми </a:t>
            </a:r>
            <a:r>
              <a:rPr lang="ru-RU" sz="2000" b="1" dirty="0" smtClean="0">
                <a:latin typeface="Calibri" panose="020F0502020204030204" pitchFamily="34" charset="0"/>
              </a:rPr>
              <a:t>словами и фразами. </a:t>
            </a:r>
            <a:r>
              <a:rPr lang="ru-RU" sz="2000" b="1" dirty="0">
                <a:latin typeface="Calibri" panose="020F0502020204030204" pitchFamily="34" charset="0"/>
              </a:rPr>
              <a:t>Каждому из нас так важно услышать это от тех, кто нам дорог</a:t>
            </a:r>
            <a:r>
              <a:rPr lang="ru-RU" sz="2000" b="1" dirty="0" smtClean="0">
                <a:latin typeface="Calibri" panose="020F0502020204030204" pitchFamily="34" charset="0"/>
              </a:rPr>
              <a:t>. Самое </a:t>
            </a:r>
            <a:r>
              <a:rPr lang="ru-RU" sz="2000" b="1" dirty="0">
                <a:latin typeface="Calibri" panose="020F0502020204030204" pitchFamily="34" charset="0"/>
              </a:rPr>
              <a:t>главное —  прислушаться к себе, к своим чувствам, чтобы найти нужные слова и не оставить их про себя, а обязательно сказать ребенку, вложив </a:t>
            </a:r>
            <a:r>
              <a:rPr lang="ru-RU" sz="2000" b="1" dirty="0" smtClean="0">
                <a:latin typeface="Calibri" panose="020F0502020204030204" pitchFamily="34" charset="0"/>
              </a:rPr>
              <a:t/>
            </a:r>
            <a:br>
              <a:rPr lang="ru-RU" sz="2000" b="1" dirty="0" smtClean="0">
                <a:latin typeface="Calibri" panose="020F0502020204030204" pitchFamily="34" charset="0"/>
              </a:rPr>
            </a:br>
            <a:r>
              <a:rPr lang="ru-RU" sz="2000" b="1" dirty="0" smtClean="0">
                <a:latin typeface="Calibri" panose="020F0502020204030204" pitchFamily="34" charset="0"/>
              </a:rPr>
              <a:t>в </a:t>
            </a:r>
            <a:r>
              <a:rPr lang="ru-RU" sz="2000" b="1" dirty="0">
                <a:latin typeface="Calibri" panose="020F0502020204030204" pitchFamily="34" charset="0"/>
              </a:rPr>
              <a:t>них всю силу своей любви</a:t>
            </a:r>
            <a:r>
              <a:rPr lang="ru-RU" sz="2000" b="1" dirty="0" smtClean="0">
                <a:latin typeface="Calibri" panose="020F0502020204030204" pitchFamily="34" charset="0"/>
              </a:rPr>
              <a:t>. Как пример, предлагаем Вам 99 способов выразить любовь к ребенку. А Вы придумайте еще один свой способ!</a:t>
            </a:r>
            <a:endParaRPr lang="ru-RU" sz="2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 txBox="1">
            <a:spLocks/>
          </p:cNvSpPr>
          <p:nvPr/>
        </p:nvSpPr>
        <p:spPr bwMode="auto">
          <a:xfrm>
            <a:off x="142447" y="5085184"/>
            <a:ext cx="89281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0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Адрес: 127055, </a:t>
            </a:r>
            <a:r>
              <a:rPr lang="ru-RU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г. Москва</a:t>
            </a:r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,  ул. Люсиновская, 51</a:t>
            </a:r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indent="0" algn="ctr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Symbol" panose="05050102010706020507" pitchFamily="18" charset="2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Интернет-сайт</a:t>
            </a:r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: 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http://</a:t>
            </a:r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www.fcprc.ru</a:t>
            </a:r>
            <a:endParaRPr lang="ru-RU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indent="0" algn="ctr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Symbol" panose="05050102010706020507" pitchFamily="18" charset="2"/>
              <a:buNone/>
              <a:defRPr/>
            </a:pPr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Электронная почта: 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fcprc@yandex.ru</a:t>
            </a:r>
            <a:endParaRPr lang="ru-RU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Объект 1"/>
          <p:cNvSpPr txBox="1">
            <a:spLocks/>
          </p:cNvSpPr>
          <p:nvPr/>
        </p:nvSpPr>
        <p:spPr>
          <a:xfrm>
            <a:off x="755576" y="332656"/>
            <a:ext cx="81369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Федеральное государственное бюджетное научное учреждение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ru-RU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«Центр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</a:rPr>
              <a:t>защиты прав и интересов детей</a:t>
            </a:r>
            <a:r>
              <a:rPr lang="ru-RU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»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2636912"/>
            <a:ext cx="69847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 smtClean="0">
                <a:solidFill>
                  <a:schemeClr val="accent6">
                    <a:lumMod val="50000"/>
                  </a:schemeClr>
                </a:solidFill>
                <a:latin typeface="a_MonumentoTitul" panose="02060906030706050204" pitchFamily="18" charset="-52"/>
              </a:rPr>
              <a:t>Берегите себя</a:t>
            </a:r>
            <a:br>
              <a:rPr lang="ru-RU" altLang="ru-RU" sz="3200" b="1" dirty="0" smtClean="0">
                <a:solidFill>
                  <a:schemeClr val="accent6">
                    <a:lumMod val="50000"/>
                  </a:schemeClr>
                </a:solidFill>
                <a:latin typeface="a_MonumentoTitul" panose="02060906030706050204" pitchFamily="18" charset="-52"/>
              </a:rPr>
            </a:br>
            <a:r>
              <a:rPr lang="ru-RU" altLang="ru-RU" sz="3200" b="1" dirty="0" smtClean="0">
                <a:solidFill>
                  <a:schemeClr val="accent6">
                    <a:lumMod val="50000"/>
                  </a:schemeClr>
                </a:solidFill>
                <a:latin typeface="a_MonumentoTitul" panose="02060906030706050204" pitchFamily="18" charset="-52"/>
              </a:rPr>
              <a:t>и своих детей!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6"/>
          <p:cNvSpPr txBox="1">
            <a:spLocks noChangeArrowheads="1"/>
          </p:cNvSpPr>
          <p:nvPr/>
        </p:nvSpPr>
        <p:spPr bwMode="auto">
          <a:xfrm>
            <a:off x="0" y="4756150"/>
            <a:ext cx="5416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endParaRPr lang="ru-RU" altLang="ru-RU" sz="1400">
              <a:solidFill>
                <a:schemeClr val="bg2"/>
              </a:solidFill>
            </a:endParaRPr>
          </a:p>
        </p:txBody>
      </p:sp>
      <p:sp>
        <p:nvSpPr>
          <p:cNvPr id="14339" name="Прямоугольник 2"/>
          <p:cNvSpPr>
            <a:spLocks noChangeArrowheads="1"/>
          </p:cNvSpPr>
          <p:nvPr/>
        </p:nvSpPr>
        <p:spPr bwMode="auto">
          <a:xfrm>
            <a:off x="285720" y="1071546"/>
            <a:ext cx="8640959" cy="540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Знаете </a:t>
            </a: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ли Вы, чем увлекается, интересуется ваш ребенок?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Есть ли у Вас общие с ребенком увлечения?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Знаете ли Вы, что сильно огорчает и радует Вашего ребенка?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Бывают ли у Вашего ребенка резкие перепады настроения?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Знаете ли Вы, сколько времени в день проводит Ваш </a:t>
            </a: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ребенок</a:t>
            </a:r>
            <a:r>
              <a:rPr lang="en-US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en-US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</a:b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в</a:t>
            </a:r>
            <a:r>
              <a:rPr lang="en-US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Интернете</a:t>
            </a: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?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Ограничиваете ли Вы время, которое Ваш ребенок </a:t>
            </a: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проводит</a:t>
            </a:r>
            <a:r>
              <a:rPr lang="en-US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en-US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</a:b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за </a:t>
            </a: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компьютером, планшетом, в телефоне?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Установлен ли «Родительский контроль» у Вас на домашнем компьютере?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Знаете ли Вы, на какие сайты чаще всего «заходит» Ваш ребенок?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Является ли Ваш ребенок участником каких-либо </a:t>
            </a: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групп</a:t>
            </a:r>
            <a:r>
              <a:rPr lang="en-US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en-US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</a:b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и сообществ </a:t>
            </a: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в Интернете?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Знаете ли Вы, что это группа, сообщество безопасны?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35140" y="260648"/>
            <a:ext cx="6417734" cy="648866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a_MonumentoTitul" panose="02060906030706050204" pitchFamily="18" charset="-52"/>
              </a:rPr>
              <a:t>Спросите себя: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 ID-10010339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3849026"/>
            <a:ext cx="4662280" cy="3068367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14282" y="285728"/>
            <a:ext cx="87852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3000" b="1" dirty="0" smtClean="0">
                <a:solidFill>
                  <a:srgbClr val="03706D"/>
                </a:solidFill>
                <a:latin typeface="a_MonumentoTitul" pitchFamily="18" charset="-52"/>
              </a:rPr>
              <a:t>Что происходит</a:t>
            </a:r>
          </a:p>
          <a:p>
            <a:pPr algn="ctr" eaLnBrk="1" hangingPunct="1"/>
            <a:r>
              <a:rPr lang="ru-RU" altLang="ru-RU" sz="3000" b="1" dirty="0" smtClean="0">
                <a:solidFill>
                  <a:srgbClr val="03706D"/>
                </a:solidFill>
                <a:latin typeface="a_MonumentoTitul" pitchFamily="18" charset="-52"/>
              </a:rPr>
              <a:t>в подростковом возрасте?</a:t>
            </a:r>
            <a:endParaRPr lang="en-US" altLang="ru-RU" sz="3000" b="1" dirty="0">
              <a:solidFill>
                <a:srgbClr val="03706D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7158" y="1357298"/>
            <a:ext cx="85725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физиологические и психологические изменения;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формирование собственных взглядов 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—</a:t>
            </a: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поиск своего «Я»;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ведущая потребность 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—</a:t>
            </a: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в самоутверждении;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критичное отношение к наставлениям взрослых;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изменения в отношениях со взрослыми и сверстниками;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активная жизнь перемещается из дома во внешний мир.</a:t>
            </a:r>
          </a:p>
        </p:txBody>
      </p:sp>
    </p:spTree>
    <p:extLst>
      <p:ext uri="{BB962C8B-B14F-4D97-AF65-F5344CB8AC3E}">
        <p14:creationId xmlns:p14="http://schemas.microsoft.com/office/powerpoint/2010/main" val="3477839003"/>
      </p:ext>
    </p:extLst>
  </p:cSld>
  <p:clrMapOvr>
    <a:masterClrMapping/>
  </p:clrMapOvr>
  <p:transition spd="slow" advTm="20926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14282" y="357166"/>
            <a:ext cx="878522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3000" b="1" dirty="0" smtClean="0">
                <a:solidFill>
                  <a:srgbClr val="03706D"/>
                </a:solidFill>
                <a:latin typeface="a_MonumentoTitul" pitchFamily="18" charset="-52"/>
              </a:rPr>
              <a:t>Почему подростки уязвимы?</a:t>
            </a:r>
            <a:endParaRPr lang="en-US" altLang="ru-RU" sz="3000" b="1" dirty="0">
              <a:solidFill>
                <a:srgbClr val="03706D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7158" y="1214422"/>
            <a:ext cx="838366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  <a:cs typeface="Calibri" pitchFamily="34" charset="0"/>
              </a:rPr>
              <a:t>не знают, как реализовать свои потребности, желания;</a:t>
            </a:r>
            <a:endParaRPr lang="ru-RU" alt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  <a:cs typeface="Calibri" pitchFamily="34" charset="0"/>
            </a:endParaRP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  <a:cs typeface="Calibri" pitchFamily="34" charset="0"/>
              </a:rPr>
              <a:t>нет четких жизненных целей и ценностей;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  <a:cs typeface="Calibri" pitchFamily="34" charset="0"/>
              </a:rPr>
              <a:t>очень значимо признание сверстников;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  <a:cs typeface="Calibri" pitchFamily="34" charset="0"/>
              </a:rPr>
              <a:t>плохо устойчивы в ситуации стресса;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  <a:cs typeface="Calibri" pitchFamily="34" charset="0"/>
              </a:rPr>
              <a:t>мало жизненного опыта;</a:t>
            </a:r>
            <a:endParaRPr lang="ru-RU" alt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  <a:cs typeface="Calibri" pitchFamily="34" charset="0"/>
            </a:endParaRP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  <a:cs typeface="Calibri" pitchFamily="34" charset="0"/>
              </a:rPr>
              <a:t>отрицают авторитеты;</a:t>
            </a:r>
            <a:endParaRPr lang="ru-RU" alt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  <a:cs typeface="Calibri" pitchFamily="34" charset="0"/>
            </a:endParaRP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  <a:cs typeface="Calibri" pitchFamily="34" charset="0"/>
              </a:rPr>
              <a:t>бескомпромиссны.</a:t>
            </a:r>
          </a:p>
        </p:txBody>
      </p:sp>
      <p:pic>
        <p:nvPicPr>
          <p:cNvPr id="6" name="Рисунок 2"/>
          <p:cNvPicPr>
            <a:picLocks noChangeAspect="1"/>
          </p:cNvPicPr>
          <p:nvPr/>
        </p:nvPicPr>
        <p:blipFill rotWithShape="1">
          <a:blip r:embed="rId2"/>
          <a:srcRect l="15228" r="-1"/>
          <a:stretch/>
        </p:blipFill>
        <p:spPr bwMode="auto">
          <a:xfrm>
            <a:off x="4932916" y="3286124"/>
            <a:ext cx="3934441" cy="3239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710645500"/>
      </p:ext>
    </p:extLst>
  </p:cSld>
  <p:clrMapOvr>
    <a:masterClrMapping/>
  </p:clrMapOvr>
  <p:transition spd="slow" advTm="20926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D-1002539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1" y="3714751"/>
            <a:ext cx="4095752" cy="272367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 descr="ID-100148084.jpg"/>
          <p:cNvPicPr>
            <a:picLocks noChangeAspect="1"/>
          </p:cNvPicPr>
          <p:nvPr/>
        </p:nvPicPr>
        <p:blipFill>
          <a:blip r:embed="rId3"/>
          <a:srcRect l="7869" r="7657"/>
          <a:stretch>
            <a:fillRect/>
          </a:stretch>
        </p:blipFill>
        <p:spPr>
          <a:xfrm>
            <a:off x="5286380" y="1159652"/>
            <a:ext cx="3765042" cy="296397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790575" y="928670"/>
            <a:ext cx="83534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altLang="ru-RU" sz="2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58775" y="357166"/>
            <a:ext cx="87852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eaLnBrk="1" hangingPunct="1">
              <a:defRPr b="1"/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a_MonumentoTitul" panose="02060906030706050204" pitchFamily="18" charset="-52"/>
              </a:rPr>
              <a:t>Что может стать угрозой?</a:t>
            </a:r>
            <a:endParaRPr lang="en-US" alt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412" name="Прямоугольник 1"/>
          <p:cNvSpPr>
            <a:spLocks noChangeArrowheads="1"/>
          </p:cNvSpPr>
          <p:nvPr/>
        </p:nvSpPr>
        <p:spPr bwMode="auto">
          <a:xfrm>
            <a:off x="642910" y="1285860"/>
            <a:ext cx="821537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1.   Жизненные обстоятельства</a:t>
            </a:r>
            <a:b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</a:b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или ситуации, которые подросток</a:t>
            </a:r>
            <a:b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</a:b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воспринимает</a:t>
            </a:r>
            <a:b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</a:b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как </a:t>
            </a:r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невыносимо </a:t>
            </a: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трудные,</a:t>
            </a:r>
            <a:b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</a:b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непреодолимые.</a:t>
            </a:r>
          </a:p>
          <a:p>
            <a:pPr marL="457200" indent="-457200" eaLnBrk="1" hangingPunct="1">
              <a:buAutoNum type="arabicPeriod"/>
            </a:pPr>
            <a:endParaRPr lang="ru-RU" altLang="ru-RU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 marL="457200" indent="-457200" eaLnBrk="1" hangingPunct="1">
              <a:buAutoNum type="arabicPeriod"/>
            </a:pPr>
            <a:endParaRPr lang="ru-RU" altLang="ru-RU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29190" y="4357694"/>
            <a:ext cx="39290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2.  Использование</a:t>
            </a:r>
            <a:b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</a:b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интернет-ресурсов,</a:t>
            </a:r>
            <a:b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</a:b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которые могут оказывать разрушающее воздействие</a:t>
            </a:r>
            <a:b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</a:b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на психику.</a:t>
            </a:r>
            <a:endParaRPr lang="ru-RU" alt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 advTm="20926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6050" y="3452813"/>
            <a:ext cx="62388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Прямоугольник 2"/>
          <p:cNvSpPr>
            <a:spLocks noChangeArrowheads="1"/>
          </p:cNvSpPr>
          <p:nvPr/>
        </p:nvSpPr>
        <p:spPr bwMode="auto">
          <a:xfrm>
            <a:off x="1241375" y="1052736"/>
            <a:ext cx="633670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ru-RU" altLang="ru-RU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Хештег</a:t>
            </a:r>
            <a: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, изображаемый значком «решетка» #, позволяет другим пользователям находить все записи, обозначенные этим значком через поисковую систему социальной сети.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49287" y="332656"/>
            <a:ext cx="79208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3000" b="1" dirty="0" smtClean="0">
                <a:solidFill>
                  <a:srgbClr val="03706D"/>
                </a:solidFill>
                <a:latin typeface="a_MonumentoTitul" pitchFamily="18" charset="-52"/>
              </a:rPr>
              <a:t>ОПАСНЫЕ ГРУППЫ ИНТЕРНЕТА</a:t>
            </a:r>
            <a:endParaRPr lang="en-US" altLang="ru-RU" sz="3000" b="1" dirty="0">
              <a:solidFill>
                <a:srgbClr val="03706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1"/>
          <p:cNvSpPr>
            <a:spLocks noChangeArrowheads="1"/>
          </p:cNvSpPr>
          <p:nvPr/>
        </p:nvSpPr>
        <p:spPr bwMode="auto">
          <a:xfrm>
            <a:off x="467544" y="1146654"/>
            <a:ext cx="792088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«Хочу </a:t>
            </a:r>
            <a: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в </a:t>
            </a:r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игру»</a:t>
            </a:r>
            <a:r>
              <a:rPr lang="en-US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«Разбуди </a:t>
            </a:r>
            <a: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меня в </a:t>
            </a:r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4.20»</a:t>
            </a:r>
            <a: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 </a:t>
            </a:r>
            <a:b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«Дай </a:t>
            </a:r>
            <a: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мне </a:t>
            </a:r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номер»</a:t>
            </a:r>
            <a:r>
              <a:rPr lang="en-US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«Дай инструкцию»</a:t>
            </a:r>
            <a: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 </a:t>
            </a:r>
            <a:b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«Я </a:t>
            </a:r>
            <a: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готов в путь </a:t>
            </a:r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вечный»</a:t>
            </a:r>
            <a:r>
              <a:rPr lang="en-US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«Найдите</a:t>
            </a:r>
            <a: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. Где я</a:t>
            </a:r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?»</a:t>
            </a:r>
            <a: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«Звезды</a:t>
            </a:r>
            <a: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. Путь </a:t>
            </a:r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млечный»</a:t>
            </a:r>
            <a:endParaRPr lang="ru-RU" altLang="ru-RU" sz="2800" b="1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332656"/>
            <a:ext cx="79208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3000" b="1" dirty="0" smtClean="0">
                <a:solidFill>
                  <a:srgbClr val="03706D"/>
                </a:solidFill>
                <a:latin typeface="a_MonumentoTitul" pitchFamily="18" charset="-52"/>
              </a:rPr>
              <a:t>ОПАСНЫЕ ГРУППЫ ИНТЕРНЕТА</a:t>
            </a:r>
            <a:endParaRPr lang="en-US" altLang="ru-RU" sz="3000" b="1" dirty="0">
              <a:solidFill>
                <a:srgbClr val="03706D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212976"/>
            <a:ext cx="4752528" cy="34731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2"/>
          <p:cNvSpPr txBox="1">
            <a:spLocks noChangeArrowheads="1"/>
          </p:cNvSpPr>
          <p:nvPr/>
        </p:nvSpPr>
        <p:spPr bwMode="auto">
          <a:xfrm>
            <a:off x="2915816" y="1196752"/>
            <a:ext cx="302433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ru-RU" sz="2400" b="1" dirty="0">
                <a:solidFill>
                  <a:srgbClr val="0070C0"/>
                </a:solidFill>
                <a:latin typeface="Calibri" pitchFamily="34" charset="0"/>
              </a:rPr>
              <a:t>#</a:t>
            </a:r>
            <a:r>
              <a:rPr lang="ru-RU" altLang="ru-RU" sz="2400" b="1" dirty="0">
                <a:solidFill>
                  <a:srgbClr val="0070C0"/>
                </a:solidFill>
                <a:latin typeface="Calibri" pitchFamily="34" charset="0"/>
              </a:rPr>
              <a:t>разбудименяв4_20</a:t>
            </a:r>
            <a:r>
              <a:rPr lang="en-US" altLang="ru-RU" sz="2400" b="1" dirty="0" smtClean="0">
                <a:solidFill>
                  <a:srgbClr val="0070C0"/>
                </a:solidFill>
                <a:latin typeface="Calibri" pitchFamily="34" charset="0"/>
              </a:rPr>
              <a:t>#deletedsky1281</a:t>
            </a:r>
            <a:r>
              <a:rPr lang="en-US" altLang="ru-RU" sz="2400" b="1" dirty="0">
                <a:solidFill>
                  <a:srgbClr val="0070C0"/>
                </a:solidFill>
                <a:latin typeface="Calibri" pitchFamily="34" charset="0"/>
              </a:rPr>
              <a:t/>
            </a:r>
            <a:br>
              <a:rPr lang="en-US" altLang="ru-RU" sz="2400" b="1" dirty="0">
                <a:solidFill>
                  <a:srgbClr val="0070C0"/>
                </a:solidFill>
                <a:latin typeface="Calibri" pitchFamily="34" charset="0"/>
              </a:rPr>
            </a:br>
            <a:r>
              <a:rPr lang="ru-RU" altLang="ru-RU" sz="2400" b="1" dirty="0" smtClean="0">
                <a:solidFill>
                  <a:srgbClr val="0070C0"/>
                </a:solidFill>
                <a:latin typeface="Calibri" pitchFamily="34" charset="0"/>
              </a:rPr>
              <a:t>#</a:t>
            </a:r>
            <a:r>
              <a:rPr lang="en-US" altLang="ru-RU" sz="2400" b="1" dirty="0">
                <a:solidFill>
                  <a:srgbClr val="0070C0"/>
                </a:solidFill>
                <a:latin typeface="Calibri" pitchFamily="34" charset="0"/>
              </a:rPr>
              <a:t>terminal1281</a:t>
            </a:r>
            <a:br>
              <a:rPr lang="en-US" altLang="ru-RU" sz="2400" b="1" dirty="0">
                <a:solidFill>
                  <a:srgbClr val="0070C0"/>
                </a:solidFill>
                <a:latin typeface="Calibri" pitchFamily="34" charset="0"/>
              </a:rPr>
            </a:br>
            <a:r>
              <a:rPr lang="en-US" altLang="ru-RU" sz="2400" b="1" dirty="0" smtClean="0">
                <a:solidFill>
                  <a:srgbClr val="0070C0"/>
                </a:solidFill>
                <a:latin typeface="Calibri" pitchFamily="34" charset="0"/>
              </a:rPr>
              <a:t>#</a:t>
            </a:r>
            <a:r>
              <a:rPr lang="ru-RU" altLang="ru-RU" sz="2400" b="1" dirty="0" err="1">
                <a:solidFill>
                  <a:srgbClr val="0070C0"/>
                </a:solidFill>
                <a:latin typeface="Calibri" pitchFamily="34" charset="0"/>
              </a:rPr>
              <a:t>я_иду_в_тихийдом</a:t>
            </a:r>
            <a:endParaRPr lang="en-US" altLang="ru-RU" sz="2400" b="1" dirty="0">
              <a:solidFill>
                <a:srgbClr val="0070C0"/>
              </a:solidFill>
              <a:latin typeface="Calibri" pitchFamily="34" charset="0"/>
            </a:endParaRPr>
          </a:p>
          <a:p>
            <a:pPr eaLnBrk="1" hangingPunct="1"/>
            <a:endParaRPr lang="en-US" altLang="ru-RU" sz="2400" b="1" dirty="0" smtClean="0">
              <a:solidFill>
                <a:srgbClr val="0070C0"/>
              </a:solidFill>
              <a:latin typeface="Calibri" pitchFamily="34" charset="0"/>
            </a:endParaRPr>
          </a:p>
          <a:p>
            <a:pPr eaLnBrk="1" hangingPunct="1"/>
            <a:endParaRPr lang="en-US" altLang="ru-RU" sz="24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21508" name="Прямоугольник 2"/>
          <p:cNvSpPr>
            <a:spLocks noChangeArrowheads="1"/>
          </p:cNvSpPr>
          <p:nvPr/>
        </p:nvSpPr>
        <p:spPr bwMode="auto">
          <a:xfrm>
            <a:off x="683568" y="1196752"/>
            <a:ext cx="187220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2400" b="1" dirty="0">
                <a:solidFill>
                  <a:srgbClr val="0070C0"/>
                </a:solidFill>
                <a:latin typeface="Calibri" pitchFamily="34" charset="0"/>
              </a:rPr>
              <a:t>#</a:t>
            </a:r>
            <a:r>
              <a:rPr lang="ru-RU" altLang="ru-RU" sz="2400" b="1" dirty="0" err="1">
                <a:solidFill>
                  <a:srgbClr val="0070C0"/>
                </a:solidFill>
                <a:latin typeface="Calibri" pitchFamily="34" charset="0"/>
              </a:rPr>
              <a:t>МореКитов</a:t>
            </a:r>
            <a:endParaRPr lang="ru-RU" altLang="ru-RU" sz="2400" b="1" dirty="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ru-RU" altLang="ru-RU" sz="2400" b="1" dirty="0">
                <a:solidFill>
                  <a:srgbClr val="0070C0"/>
                </a:solidFill>
                <a:latin typeface="Calibri" pitchFamily="34" charset="0"/>
              </a:rPr>
              <a:t>#</a:t>
            </a:r>
            <a:r>
              <a:rPr lang="ru-RU" altLang="ru-RU" sz="2400" b="1" dirty="0" err="1">
                <a:solidFill>
                  <a:srgbClr val="0070C0"/>
                </a:solidFill>
                <a:latin typeface="Calibri" pitchFamily="34" charset="0"/>
              </a:rPr>
              <a:t>китовморе</a:t>
            </a:r>
            <a:r>
              <a:rPr lang="ru-RU" altLang="ru-RU" sz="2400" b="1" dirty="0">
                <a:solidFill>
                  <a:srgbClr val="0070C0"/>
                </a:solidFill>
                <a:latin typeface="Calibri" pitchFamily="34" charset="0"/>
              </a:rPr>
              <a:t/>
            </a:r>
            <a:br>
              <a:rPr lang="ru-RU" altLang="ru-RU" sz="2400" b="1" dirty="0">
                <a:solidFill>
                  <a:srgbClr val="0070C0"/>
                </a:solidFill>
                <a:latin typeface="Calibri" pitchFamily="34" charset="0"/>
              </a:rPr>
            </a:br>
            <a:r>
              <a:rPr lang="ru-RU" altLang="ru-RU" sz="2400" b="1" dirty="0">
                <a:solidFill>
                  <a:srgbClr val="0070C0"/>
                </a:solidFill>
                <a:latin typeface="Calibri" pitchFamily="34" charset="0"/>
              </a:rPr>
              <a:t>#</a:t>
            </a:r>
            <a:r>
              <a:rPr lang="ru-RU" altLang="ru-RU" sz="2400" b="1" dirty="0" err="1">
                <a:solidFill>
                  <a:srgbClr val="0070C0"/>
                </a:solidFill>
                <a:latin typeface="Calibri" pitchFamily="34" charset="0"/>
              </a:rPr>
              <a:t>домкитов</a:t>
            </a:r>
            <a:endParaRPr lang="ru-RU" altLang="ru-RU" sz="2400" b="1" dirty="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ru-RU" altLang="ru-RU" sz="2400" b="1" dirty="0">
                <a:solidFill>
                  <a:srgbClr val="0070C0"/>
                </a:solidFill>
                <a:latin typeface="Calibri" pitchFamily="34" charset="0"/>
              </a:rPr>
              <a:t>#китобой</a:t>
            </a:r>
            <a:endParaRPr lang="en-US" altLang="ru-RU" sz="2400" b="1" dirty="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ru-RU" altLang="ru-RU" sz="2400" b="1" dirty="0">
                <a:solidFill>
                  <a:srgbClr val="0070C0"/>
                </a:solidFill>
                <a:latin typeface="Calibri" pitchFamily="34" charset="0"/>
              </a:rPr>
              <a:t>#</a:t>
            </a:r>
            <a:r>
              <a:rPr lang="ru-RU" altLang="ru-RU" sz="2400" b="1" dirty="0" err="1">
                <a:solidFill>
                  <a:srgbClr val="0070C0"/>
                </a:solidFill>
                <a:latin typeface="Calibri" pitchFamily="34" charset="0"/>
              </a:rPr>
              <a:t>няпока</a:t>
            </a:r>
            <a:endParaRPr lang="en-US" altLang="ru-RU" sz="2400" b="1" dirty="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ru-RU" altLang="ru-RU" sz="2400" b="1" dirty="0">
                <a:solidFill>
                  <a:srgbClr val="0070C0"/>
                </a:solidFill>
                <a:latin typeface="Calibri" pitchFamily="34" charset="0"/>
              </a:rPr>
              <a:t>#</a:t>
            </a:r>
            <a:r>
              <a:rPr lang="ru-RU" altLang="ru-RU" sz="2400" b="1" dirty="0" err="1">
                <a:solidFill>
                  <a:srgbClr val="0070C0"/>
                </a:solidFill>
                <a:latin typeface="Calibri" pitchFamily="34" charset="0"/>
              </a:rPr>
              <a:t>рина</a:t>
            </a:r>
            <a:endParaRPr lang="en-US" altLang="ru-RU" sz="2400" b="1" dirty="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ru-RU" altLang="ru-RU" sz="2400" b="1" dirty="0">
                <a:solidFill>
                  <a:srgbClr val="0070C0"/>
                </a:solidFill>
                <a:latin typeface="Calibri" pitchFamily="34" charset="0"/>
              </a:rPr>
              <a:t>#</a:t>
            </a:r>
            <a:r>
              <a:rPr lang="en-US" altLang="ru-RU" sz="2400" b="1" dirty="0" err="1">
                <a:solidFill>
                  <a:srgbClr val="0070C0"/>
                </a:solidFill>
                <a:latin typeface="Calibri" pitchFamily="34" charset="0"/>
              </a:rPr>
              <a:t>ssrma</a:t>
            </a:r>
            <a:r>
              <a:rPr lang="en-US" altLang="ru-RU" sz="2400" b="1" dirty="0">
                <a:solidFill>
                  <a:srgbClr val="0070C0"/>
                </a:solidFill>
                <a:latin typeface="Calibri" pitchFamily="34" charset="0"/>
              </a:rPr>
              <a:t> </a:t>
            </a:r>
          </a:p>
          <a:p>
            <a:r>
              <a:rPr lang="en-US" altLang="ru-RU" sz="2400" b="1" dirty="0">
                <a:solidFill>
                  <a:srgbClr val="0070C0"/>
                </a:solidFill>
                <a:latin typeface="Calibri" pitchFamily="34" charset="0"/>
              </a:rPr>
              <a:t>#</a:t>
            </a:r>
            <a:r>
              <a:rPr lang="en-US" altLang="ru-RU" sz="2400" b="1" dirty="0" err="1">
                <a:solidFill>
                  <a:srgbClr val="0070C0"/>
                </a:solidFill>
                <a:latin typeface="Calibri" pitchFamily="34" charset="0"/>
              </a:rPr>
              <a:t>ssrm</a:t>
            </a:r>
            <a:r>
              <a:rPr lang="en-US" altLang="ru-RU" sz="2400" b="1" dirty="0">
                <a:solidFill>
                  <a:srgbClr val="0070C0"/>
                </a:solidFill>
                <a:latin typeface="Calibri" pitchFamily="34" charset="0"/>
              </a:rPr>
              <a:t/>
            </a:r>
            <a:br>
              <a:rPr lang="en-US" altLang="ru-RU" sz="2400" b="1" dirty="0">
                <a:solidFill>
                  <a:srgbClr val="0070C0"/>
                </a:solidFill>
                <a:latin typeface="Calibri" pitchFamily="34" charset="0"/>
              </a:rPr>
            </a:br>
            <a:r>
              <a:rPr lang="en-US" altLang="ru-RU" sz="2400" b="1" dirty="0">
                <a:solidFill>
                  <a:srgbClr val="0070C0"/>
                </a:solidFill>
                <a:latin typeface="Calibri" pitchFamily="34" charset="0"/>
              </a:rPr>
              <a:t>#</a:t>
            </a:r>
            <a:r>
              <a:rPr lang="en-US" altLang="ru-RU" sz="2400" b="1" dirty="0" err="1">
                <a:solidFill>
                  <a:srgbClr val="0070C0"/>
                </a:solidFill>
                <a:latin typeface="Calibri" pitchFamily="34" charset="0"/>
              </a:rPr>
              <a:t>NoG</a:t>
            </a:r>
            <a:r>
              <a:rPr lang="en-US" altLang="ru-RU" sz="2400" b="1" dirty="0">
                <a:solidFill>
                  <a:srgbClr val="0070C0"/>
                </a:solidFill>
                <a:latin typeface="Calibri" pitchFamily="34" charset="0"/>
              </a:rPr>
              <a:t> </a:t>
            </a:r>
            <a:br>
              <a:rPr lang="en-US" altLang="ru-RU" sz="2400" b="1" dirty="0">
                <a:solidFill>
                  <a:srgbClr val="0070C0"/>
                </a:solidFill>
                <a:latin typeface="Calibri" pitchFamily="34" charset="0"/>
              </a:rPr>
            </a:br>
            <a:r>
              <a:rPr lang="ru-RU" altLang="ru-RU" sz="2400" b="1" dirty="0">
                <a:solidFill>
                  <a:srgbClr val="0070C0"/>
                </a:solidFill>
                <a:latin typeface="Calibri" pitchFamily="34" charset="0"/>
              </a:rPr>
              <a:t>#d28</a:t>
            </a:r>
            <a:endParaRPr lang="en-US" altLang="ru-RU" sz="2400" b="1" dirty="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ru-RU" altLang="ru-RU" sz="2400" b="1" dirty="0">
                <a:solidFill>
                  <a:srgbClr val="0070C0"/>
                </a:solidFill>
                <a:latin typeface="Calibri" pitchFamily="34" charset="0"/>
              </a:rPr>
              <a:t>#ff33</a:t>
            </a:r>
          </a:p>
          <a:p>
            <a:r>
              <a:rPr lang="ru-RU" altLang="ru-RU" sz="2400" b="1" dirty="0">
                <a:solidFill>
                  <a:srgbClr val="0070C0"/>
                </a:solidFill>
                <a:latin typeface="Calibri" pitchFamily="34" charset="0"/>
              </a:rPr>
              <a:t>#f57</a:t>
            </a:r>
            <a:endParaRPr lang="en-US" altLang="ru-RU" sz="2400" b="1" dirty="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ru-RU" altLang="ru-RU" sz="2400" b="1" dirty="0">
                <a:solidFill>
                  <a:srgbClr val="0070C0"/>
                </a:solidFill>
                <a:latin typeface="Calibri" pitchFamily="34" charset="0"/>
              </a:rPr>
              <a:t>#</a:t>
            </a:r>
            <a:r>
              <a:rPr lang="ru-RU" altLang="ru-RU" sz="2400" b="1" dirty="0" smtClean="0">
                <a:solidFill>
                  <a:srgbClr val="0070C0"/>
                </a:solidFill>
                <a:latin typeface="Calibri" pitchFamily="34" charset="0"/>
              </a:rPr>
              <a:t>f58</a:t>
            </a:r>
            <a:endParaRPr lang="en-US" altLang="ru-RU" sz="24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21509" name="Прямоугольник 3"/>
          <p:cNvSpPr>
            <a:spLocks noChangeArrowheads="1"/>
          </p:cNvSpPr>
          <p:nvPr/>
        </p:nvSpPr>
        <p:spPr bwMode="auto">
          <a:xfrm>
            <a:off x="6660232" y="1183835"/>
            <a:ext cx="223224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2400" b="1" dirty="0">
                <a:solidFill>
                  <a:srgbClr val="0070C0"/>
                </a:solidFill>
                <a:latin typeface="Calibri" pitchFamily="34" charset="0"/>
              </a:rPr>
              <a:t>#</a:t>
            </a:r>
            <a:r>
              <a:rPr lang="ru-RU" altLang="ru-RU" sz="2400" b="1" dirty="0" err="1">
                <a:solidFill>
                  <a:srgbClr val="0070C0"/>
                </a:solidFill>
                <a:latin typeface="Calibri" pitchFamily="34" charset="0"/>
              </a:rPr>
              <a:t>ФилиппЛис</a:t>
            </a:r>
            <a:endParaRPr lang="ru-RU" altLang="ru-RU" sz="2400" b="1" dirty="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ru-RU" altLang="ru-RU" sz="2400" b="1" dirty="0">
                <a:solidFill>
                  <a:srgbClr val="0070C0"/>
                </a:solidFill>
                <a:latin typeface="Calibri" pitchFamily="34" charset="0"/>
              </a:rPr>
              <a:t>#</a:t>
            </a:r>
            <a:r>
              <a:rPr lang="ru-RU" altLang="ru-RU" sz="2400" b="1" dirty="0" err="1">
                <a:solidFill>
                  <a:srgbClr val="0070C0"/>
                </a:solidFill>
                <a:latin typeface="Calibri" pitchFamily="34" charset="0"/>
              </a:rPr>
              <a:t>мертвыедуши</a:t>
            </a:r>
            <a:endParaRPr lang="ru-RU" altLang="ru-RU" sz="2400" b="1" dirty="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ru-RU" altLang="ru-RU" sz="2400" b="1" dirty="0">
                <a:solidFill>
                  <a:srgbClr val="0070C0"/>
                </a:solidFill>
                <a:latin typeface="Calibri" pitchFamily="34" charset="0"/>
              </a:rPr>
              <a:t>#</a:t>
            </a:r>
            <a:r>
              <a:rPr lang="ru-RU" altLang="ru-RU" sz="2400" b="1" dirty="0" err="1">
                <a:solidFill>
                  <a:srgbClr val="0070C0"/>
                </a:solidFill>
                <a:latin typeface="Calibri" pitchFamily="34" charset="0"/>
              </a:rPr>
              <a:t>млечныйпуть</a:t>
            </a:r>
            <a:endParaRPr lang="ru-RU" altLang="ru-RU" sz="2400" b="1" dirty="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ru-RU" altLang="ru-RU" sz="2400" b="1" dirty="0" smtClean="0">
                <a:solidFill>
                  <a:srgbClr val="0070C0"/>
                </a:solidFill>
                <a:latin typeface="Calibri" pitchFamily="34" charset="0"/>
              </a:rPr>
              <a:t>#</a:t>
            </a:r>
            <a:r>
              <a:rPr lang="ru-RU" altLang="ru-RU" sz="2400" b="1" dirty="0" err="1">
                <a:solidFill>
                  <a:srgbClr val="0070C0"/>
                </a:solidFill>
                <a:latin typeface="Calibri" pitchFamily="34" charset="0"/>
              </a:rPr>
              <a:t>ТихийДом</a:t>
            </a:r>
            <a:endParaRPr lang="en-US" altLang="ru-RU" sz="2400" b="1" dirty="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ru-RU" altLang="ru-RU" sz="2400" b="1" dirty="0">
                <a:solidFill>
                  <a:srgbClr val="0070C0"/>
                </a:solidFill>
                <a:latin typeface="Calibri" pitchFamily="34" charset="0"/>
              </a:rPr>
              <a:t>#</a:t>
            </a:r>
            <a:r>
              <a:rPr lang="ru-RU" altLang="ru-RU" sz="2400" b="1" dirty="0" err="1">
                <a:solidFill>
                  <a:srgbClr val="0070C0"/>
                </a:solidFill>
                <a:latin typeface="Calibri" pitchFamily="34" charset="0"/>
              </a:rPr>
              <a:t>домтихий</a:t>
            </a:r>
            <a:endParaRPr lang="en-US" altLang="ru-RU" sz="2400" b="1" dirty="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en-US" altLang="ru-RU" sz="2400" b="1" dirty="0">
                <a:solidFill>
                  <a:srgbClr val="0070C0"/>
                </a:solidFill>
                <a:latin typeface="Calibri" pitchFamily="34" charset="0"/>
              </a:rPr>
              <a:t>#</a:t>
            </a:r>
            <a:r>
              <a:rPr lang="en-US" altLang="ru-RU" sz="2400" b="1" dirty="0" err="1">
                <a:solidFill>
                  <a:srgbClr val="0070C0"/>
                </a:solidFill>
                <a:latin typeface="Calibri" pitchFamily="34" charset="0"/>
              </a:rPr>
              <a:t>RoyalManor</a:t>
            </a:r>
            <a:r>
              <a:rPr lang="en-US" altLang="ru-RU" sz="2400" b="1" dirty="0">
                <a:solidFill>
                  <a:srgbClr val="0070C0"/>
                </a:solidFill>
                <a:latin typeface="Calibri" pitchFamily="34" charset="0"/>
              </a:rPr>
              <a:t/>
            </a:r>
            <a:br>
              <a:rPr lang="en-US" altLang="ru-RU" sz="2400" b="1" dirty="0">
                <a:solidFill>
                  <a:srgbClr val="0070C0"/>
                </a:solidFill>
                <a:latin typeface="Calibri" pitchFamily="34" charset="0"/>
              </a:rPr>
            </a:br>
            <a:r>
              <a:rPr lang="en-US" altLang="ru-RU" sz="2400" b="1" dirty="0">
                <a:solidFill>
                  <a:srgbClr val="0070C0"/>
                </a:solidFill>
                <a:latin typeface="Calibri" pitchFamily="34" charset="0"/>
              </a:rPr>
              <a:t>#</a:t>
            </a:r>
            <a:r>
              <a:rPr lang="en-US" altLang="ru-RU" sz="2400" b="1" dirty="0" err="1">
                <a:solidFill>
                  <a:srgbClr val="0070C0"/>
                </a:solidFill>
                <a:latin typeface="Calibri" pitchFamily="34" charset="0"/>
              </a:rPr>
              <a:t>killmeorder</a:t>
            </a:r>
            <a:endParaRPr lang="en-US" altLang="ru-RU" sz="2400" b="1" dirty="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ru-RU" altLang="ru-RU" sz="2400" b="1" dirty="0">
                <a:solidFill>
                  <a:srgbClr val="0070C0"/>
                </a:solidFill>
                <a:latin typeface="Calibri" pitchFamily="34" charset="0"/>
              </a:rPr>
              <a:t>#</a:t>
            </a:r>
            <a:r>
              <a:rPr lang="ru-RU" altLang="ru-RU" sz="2400" b="1" dirty="0" err="1">
                <a:solidFill>
                  <a:srgbClr val="0070C0"/>
                </a:solidFill>
                <a:latin typeface="Calibri" pitchFamily="34" charset="0"/>
              </a:rPr>
              <a:t>хочувигру</a:t>
            </a:r>
            <a:endParaRPr lang="ru-RU" altLang="ru-RU" sz="2400" b="1" dirty="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ru-RU" altLang="ru-RU" sz="2400" b="1" dirty="0" smtClean="0">
                <a:solidFill>
                  <a:srgbClr val="0070C0"/>
                </a:solidFill>
                <a:latin typeface="Calibri" pitchFamily="34" charset="0"/>
              </a:rPr>
              <a:t>#</a:t>
            </a:r>
            <a:r>
              <a:rPr lang="ru-RU" altLang="ru-RU" sz="2400" b="1" dirty="0">
                <a:solidFill>
                  <a:srgbClr val="0070C0"/>
                </a:solidFill>
                <a:latin typeface="Calibri" pitchFamily="34" charset="0"/>
              </a:rPr>
              <a:t>150звезд</a:t>
            </a:r>
          </a:p>
          <a:p>
            <a:r>
              <a:rPr lang="en-US" altLang="ru-RU" sz="2400" b="1" dirty="0">
                <a:solidFill>
                  <a:srgbClr val="0070C0"/>
                </a:solidFill>
                <a:latin typeface="Calibri" pitchFamily="34" charset="0"/>
              </a:rPr>
              <a:t>#</a:t>
            </a:r>
            <a:r>
              <a:rPr lang="ru-RU" altLang="ru-RU" sz="2400" b="1" dirty="0">
                <a:solidFill>
                  <a:srgbClr val="0070C0"/>
                </a:solidFill>
                <a:latin typeface="Calibri" pitchFamily="34" charset="0"/>
              </a:rPr>
              <a:t>истина</a:t>
            </a:r>
            <a:endParaRPr lang="en-US" altLang="ru-RU" sz="2400" b="1" dirty="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en-US" altLang="ru-RU" sz="2400" b="1" dirty="0">
                <a:solidFill>
                  <a:srgbClr val="0070C0"/>
                </a:solidFill>
                <a:latin typeface="Calibri" pitchFamily="34" charset="0"/>
              </a:rPr>
              <a:t>#DK1281</a:t>
            </a:r>
          </a:p>
          <a:p>
            <a:r>
              <a:rPr lang="ru-RU" altLang="ru-RU" sz="2400" b="1" dirty="0">
                <a:solidFill>
                  <a:srgbClr val="0070C0"/>
                </a:solidFill>
                <a:latin typeface="Calibri" pitchFamily="34" charset="0"/>
              </a:rPr>
              <a:t>#</a:t>
            </a:r>
            <a:r>
              <a:rPr lang="en-US" altLang="ru-RU" sz="2400" b="1" dirty="0">
                <a:solidFill>
                  <a:srgbClr val="0070C0"/>
                </a:solidFill>
                <a:latin typeface="Calibri" pitchFamily="34" charset="0"/>
              </a:rPr>
              <a:t>f57KMO</a:t>
            </a:r>
          </a:p>
          <a:p>
            <a:r>
              <a:rPr lang="en-US" altLang="ru-RU" sz="2400" b="1" dirty="0">
                <a:solidFill>
                  <a:srgbClr val="0070C0"/>
                </a:solidFill>
                <a:latin typeface="Calibri" pitchFamily="34" charset="0"/>
              </a:rPr>
              <a:t>#exit</a:t>
            </a:r>
            <a:endParaRPr lang="ru-RU" altLang="ru-RU" sz="2400" b="1" dirty="0">
              <a:solidFill>
                <a:srgbClr val="0070C0"/>
              </a:solidFill>
              <a:latin typeface="Calibri" pitchFamily="34" charset="0"/>
            </a:endParaRPr>
          </a:p>
          <a:p>
            <a:endParaRPr lang="en-US" altLang="ru-RU" sz="2400" b="1" dirty="0" smtClean="0">
              <a:solidFill>
                <a:srgbClr val="0070C0"/>
              </a:solidFill>
              <a:latin typeface="Calibri" pitchFamily="34" charset="0"/>
            </a:endParaRPr>
          </a:p>
          <a:p>
            <a:endParaRPr lang="ru-RU" altLang="ru-RU" sz="24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332656"/>
            <a:ext cx="79208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3000" b="1" dirty="0" smtClean="0">
                <a:solidFill>
                  <a:srgbClr val="03706D"/>
                </a:solidFill>
                <a:latin typeface="a_MonumentoTitul" pitchFamily="18" charset="-52"/>
              </a:rPr>
              <a:t>ОПАСНЫЕ ГРУППЫ ИНТЕРНЕТА</a:t>
            </a:r>
            <a:endParaRPr lang="en-US" altLang="ru-RU" sz="3000" b="1" dirty="0">
              <a:solidFill>
                <a:srgbClr val="03706D"/>
              </a:solidFill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115" y="3019086"/>
            <a:ext cx="4063051" cy="307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8687</TotalTime>
  <Words>819</Words>
  <Application>Microsoft Office PowerPoint</Application>
  <PresentationFormat>Экран (4:3)</PresentationFormat>
  <Paragraphs>237</Paragraphs>
  <Slides>27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6" baseType="lpstr">
      <vt:lpstr>Arial</vt:lpstr>
      <vt:lpstr>Symbol</vt:lpstr>
      <vt:lpstr>Times New Roman</vt:lpstr>
      <vt:lpstr>Calibri</vt:lpstr>
      <vt:lpstr>a_MonumentoTitul</vt:lpstr>
      <vt:lpstr>Wingdings</vt:lpstr>
      <vt:lpstr>Wingdings 2</vt:lpstr>
      <vt:lpstr>Candara</vt:lpstr>
      <vt:lpstr>Волна</vt:lpstr>
      <vt:lpstr>Презентация PowerPoint</vt:lpstr>
      <vt:lpstr>Для чего мы собрались?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«Домашнее Задание»</vt:lpstr>
      <vt:lpstr>Презентация PowerPoint</vt:lpstr>
    </vt:vector>
  </TitlesOfParts>
  <Company>VHS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VHS</dc:creator>
  <cp:lastModifiedBy>Горина Марианна Александровна</cp:lastModifiedBy>
  <cp:revision>439</cp:revision>
  <cp:lastPrinted>2002-03-12T00:36:15Z</cp:lastPrinted>
  <dcterms:created xsi:type="dcterms:W3CDTF">2001-09-14T23:07:04Z</dcterms:created>
  <dcterms:modified xsi:type="dcterms:W3CDTF">2017-04-06T11:28:08Z</dcterms:modified>
</cp:coreProperties>
</file>